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5" r:id="rId2"/>
  </p:sldMasterIdLst>
  <p:notesMasterIdLst>
    <p:notesMasterId r:id="rId11"/>
  </p:notesMasterIdLst>
  <p:sldIdLst>
    <p:sldId id="256" r:id="rId3"/>
    <p:sldId id="257" r:id="rId4"/>
    <p:sldId id="258" r:id="rId5"/>
    <p:sldId id="268" r:id="rId6"/>
    <p:sldId id="262" r:id="rId7"/>
    <p:sldId id="265" r:id="rId8"/>
    <p:sldId id="267" r:id="rId9"/>
    <p:sldId id="266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s, Ian M" initials="RIM" lastIdx="3" clrIdx="0">
    <p:extLst>
      <p:ext uri="{19B8F6BF-5375-455C-9EA6-DF929625EA0E}">
        <p15:presenceInfo xmlns:p15="http://schemas.microsoft.com/office/powerpoint/2012/main" userId="S-1-5-21-2551908886-1609939859-1204051493-4818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E923E-2452-4A80-BA33-60745E0F9E30}" v="64" dt="2023-04-14T20:18:40.161"/>
    <p1510:client id="{9EA40783-2B5C-4B48-BA38-A3BE612C187B}" v="26" dt="2023-04-18T18:17:39.620"/>
    <p1510:client id="{1F8B9F8E-44A8-4AF4-8875-523BD66BEC0C}" v="219" dt="2023-04-25T17:04:23.194"/>
    <p1510:client id="{2A6830F9-F74F-469E-B9D0-A3AEE42BD1C1}" v="17" dt="2023-04-20T20:54:50.306"/>
    <p1510:client id="{453B0927-DC67-4A17-8322-5134079A2F3F}" v="40" dt="2023-04-12T15:52:33.188"/>
    <p1510:client id="{51433C81-1CD5-47FC-9B3E-3961B773F90F}" v="2" dt="2023-04-27T15:02:31.381"/>
    <p1510:client id="{73001087-AFBC-47AB-9BCF-6D2BCCF0CB96}" v="128" dt="2023-04-21T15:52:07.079"/>
    <p1510:client id="{81D71E8D-9940-4D22-B884-5FDF54ED2475}" v="14" dt="2023-04-12T20:41:55.325"/>
    <p1510:client id="{8F85B078-4FFD-4139-BE11-5F627EBDC131}" v="12" dt="2023-05-05T14:33:13.612"/>
    <p1510:client id="{9B7845EF-C0CF-49A7-9814-89D035037B74}" v="3" dt="2023-04-27T18:17:25.565"/>
    <p1510:client id="{A3BC8DC3-9D9A-4E72-AD87-95F7D581F744}" v="129" dt="2023-04-17T17:02:51.437"/>
    <p1510:client id="{BCB63171-252C-44D4-A7F4-8326D577EA23}" v="20" dt="2023-04-27T14:54:01.240"/>
    <p1510:client id="{BA2BA6D4-9779-40F2-87D6-95C869C35254}" v="1" dt="2023-04-12T15:37:52.209"/>
    <p1510:client id="{E97C0375-E1DB-4012-8760-9089F02D6642}" v="35" dt="2023-05-02T16:05:26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080" autoAdjust="0"/>
  </p:normalViewPr>
  <p:slideViewPr>
    <p:cSldViewPr snapToGrid="0">
      <p:cViewPr varScale="1">
        <p:scale>
          <a:sx n="63" d="100"/>
          <a:sy n="63" d="100"/>
        </p:scale>
        <p:origin x="13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77b2cf948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5800"/>
            <a:ext cx="6086475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177b2cf9480_0_174:notes"/>
          <p:cNvSpPr txBox="1">
            <a:spLocks noGrp="1"/>
          </p:cNvSpPr>
          <p:nvPr>
            <p:ph type="body" idx="1"/>
          </p:nvPr>
        </p:nvSpPr>
        <p:spPr>
          <a:xfrm>
            <a:off x="686419" y="4342854"/>
            <a:ext cx="5485200" cy="4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00" tIns="45500" rIns="91000" bIns="45500" anchor="t" anchorCtr="0">
            <a:noAutofit/>
          </a:bodyPr>
          <a:lstStyle/>
          <a:p>
            <a:pPr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84" name="Google Shape;84;g177b2cf9480_0_174:notes"/>
          <p:cNvSpPr txBox="1"/>
          <p:nvPr/>
        </p:nvSpPr>
        <p:spPr>
          <a:xfrm>
            <a:off x="3886097" y="8685709"/>
            <a:ext cx="29703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00" tIns="45500" rIns="91000" bIns="45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77b2cf9480_0_180:notes"/>
          <p:cNvSpPr txBox="1">
            <a:spLocks noGrp="1"/>
          </p:cNvSpPr>
          <p:nvPr>
            <p:ph type="body" idx="1"/>
          </p:nvPr>
        </p:nvSpPr>
        <p:spPr>
          <a:xfrm>
            <a:off x="686419" y="4342854"/>
            <a:ext cx="5485200" cy="4115400"/>
          </a:xfrm>
          <a:prstGeom prst="rect">
            <a:avLst/>
          </a:prstGeom>
        </p:spPr>
        <p:txBody>
          <a:bodyPr spcFirstLastPara="1" wrap="square" lIns="89425" tIns="89425" rIns="89425" bIns="89425" anchor="t" anchorCtr="0">
            <a:noAutofit/>
          </a:bodyPr>
          <a:lstStyle/>
          <a:p>
            <a:pPr>
              <a:buNone/>
              <a:defRPr/>
            </a:pPr>
            <a:endParaRPr lang="en-US" dirty="0"/>
          </a:p>
        </p:txBody>
      </p:sp>
      <p:sp>
        <p:nvSpPr>
          <p:cNvPr id="90" name="Google Shape;90;g177b2cf9480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5800"/>
            <a:ext cx="6086475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77b2cf9480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5800"/>
            <a:ext cx="6086475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g177b2cf9480_0_185:notes"/>
          <p:cNvSpPr txBox="1">
            <a:spLocks noGrp="1"/>
          </p:cNvSpPr>
          <p:nvPr>
            <p:ph type="body" idx="1"/>
          </p:nvPr>
        </p:nvSpPr>
        <p:spPr>
          <a:xfrm>
            <a:off x="686419" y="4342854"/>
            <a:ext cx="5485200" cy="4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00" tIns="45500" rIns="91000" bIns="45500" anchor="t" anchorCtr="0">
            <a:no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97" name="Google Shape;97;g177b2cf9480_0_185:notes"/>
          <p:cNvSpPr txBox="1"/>
          <p:nvPr/>
        </p:nvSpPr>
        <p:spPr>
          <a:xfrm>
            <a:off x="3886097" y="8685709"/>
            <a:ext cx="29703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00" tIns="45500" rIns="91000" bIns="45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5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77b2cf9480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5800"/>
            <a:ext cx="6086475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g177b2cf9480_0_213:notes"/>
          <p:cNvSpPr txBox="1">
            <a:spLocks noGrp="1"/>
          </p:cNvSpPr>
          <p:nvPr>
            <p:ph type="body" idx="1"/>
          </p:nvPr>
        </p:nvSpPr>
        <p:spPr>
          <a:xfrm>
            <a:off x="686419" y="4342854"/>
            <a:ext cx="5485200" cy="4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00" tIns="45500" rIns="91000" bIns="45500" anchor="t" anchorCtr="0">
            <a:noAutofit/>
          </a:bodyPr>
          <a:lstStyle/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129" name="Google Shape;129;g177b2cf9480_0_213:notes"/>
          <p:cNvSpPr txBox="1"/>
          <p:nvPr/>
        </p:nvSpPr>
        <p:spPr>
          <a:xfrm>
            <a:off x="3886097" y="8685709"/>
            <a:ext cx="29703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00" tIns="45500" rIns="91000" bIns="45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2446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768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99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909E"/>
              </a:buClr>
              <a:buSzPts val="3200"/>
              <a:buNone/>
              <a:defRPr>
                <a:solidFill>
                  <a:srgbClr val="88909E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909E"/>
              </a:buClr>
              <a:buSzPts val="2800"/>
              <a:buNone/>
              <a:defRPr>
                <a:solidFill>
                  <a:srgbClr val="88909E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909E"/>
              </a:buClr>
              <a:buSzPts val="2400"/>
              <a:buNone/>
              <a:defRPr>
                <a:solidFill>
                  <a:srgbClr val="88909E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909E"/>
              </a:buClr>
              <a:buSzPts val="2000"/>
              <a:buNone/>
              <a:defRPr>
                <a:solidFill>
                  <a:srgbClr val="88909E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909E"/>
              </a:buClr>
              <a:buSzPts val="2000"/>
              <a:buNone/>
              <a:defRPr>
                <a:solidFill>
                  <a:srgbClr val="88909E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909E"/>
              </a:buClr>
              <a:buSzPts val="2000"/>
              <a:buNone/>
              <a:defRPr>
                <a:solidFill>
                  <a:srgbClr val="88909E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909E"/>
              </a:buClr>
              <a:buSzPts val="2000"/>
              <a:buNone/>
              <a:defRPr>
                <a:solidFill>
                  <a:srgbClr val="88909E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909E"/>
              </a:buClr>
              <a:buSzPts val="2000"/>
              <a:buNone/>
              <a:defRPr>
                <a:solidFill>
                  <a:srgbClr val="88909E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909E"/>
              </a:buClr>
              <a:buSzPts val="2000"/>
              <a:buNone/>
              <a:defRPr>
                <a:solidFill>
                  <a:srgbClr val="88909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6">
            <a:alphaModFix/>
          </a:blip>
          <a:srcRect t="8397" r="88146" b="85546"/>
          <a:stretch/>
        </p:blipFill>
        <p:spPr>
          <a:xfrm>
            <a:off x="-33337" y="4711303"/>
            <a:ext cx="9177338" cy="432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6">
            <a:alphaModFix/>
          </a:blip>
          <a:srcRect t="8397" r="63360" b="85546"/>
          <a:stretch/>
        </p:blipFill>
        <p:spPr>
          <a:xfrm>
            <a:off x="1873250" y="4711303"/>
            <a:ext cx="4357686" cy="43219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9177300" cy="1143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0" y="114300"/>
            <a:ext cx="9161400" cy="0"/>
          </a:xfrm>
          <a:prstGeom prst="straightConnector1">
            <a:avLst/>
          </a:prstGeom>
          <a:noFill/>
          <a:ln w="63500" cap="flat" cmpd="sng">
            <a:solidFill>
              <a:srgbClr val="AD8B5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.gwu.edu/correctingMisinform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lineplus.gov/nutriti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40670-022-01541-w" TargetMode="External"/><Relationship Id="rId7" Type="http://schemas.openxmlformats.org/officeDocument/2006/relationships/hyperlink" Target="https://guides.himmelfarb.gwu.edu/correcting-misinform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15766/mep_2374-8265.11292" TargetMode="External"/><Relationship Id="rId5" Type="http://schemas.openxmlformats.org/officeDocument/2006/relationships/hyperlink" Target="https://doi.org/10.1038/npp.2016.269" TargetMode="External"/><Relationship Id="rId4" Type="http://schemas.openxmlformats.org/officeDocument/2006/relationships/hyperlink" Target="https://hapgood.us/2019/06/19/sift-the-four-mov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96/2771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1177/0961000618764258" TargetMode="External"/><Relationship Id="rId5" Type="http://schemas.openxmlformats.org/officeDocument/2006/relationships/hyperlink" Target="https://doi.org/10.2105/AJPH.2020.305729" TargetMode="External"/><Relationship Id="rId4" Type="http://schemas.openxmlformats.org/officeDocument/2006/relationships/hyperlink" Target="https://misinforx.com/download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ctrTitle"/>
          </p:nvPr>
        </p:nvSpPr>
        <p:spPr>
          <a:xfrm>
            <a:off x="4953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5400"/>
            </a:pPr>
            <a:r>
              <a:rPr lang="en-US" sz="3600"/>
              <a:t>Correcting Misinformation in the Clinic: A New Course for Medical Students</a:t>
            </a:r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ubTitle" idx="1"/>
          </p:nvPr>
        </p:nvSpPr>
        <p:spPr>
          <a:xfrm>
            <a:off x="985837" y="2800350"/>
            <a:ext cx="6792900" cy="1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902C"/>
              </a:buClr>
              <a:buSzPts val="3200"/>
              <a:buNone/>
            </a:pPr>
            <a:r>
              <a:rPr lang="en-US" sz="2400" b="0" i="0" u="none">
                <a:solidFill>
                  <a:srgbClr val="B2902C"/>
                </a:solidFill>
                <a:latin typeface="Calibri"/>
                <a:ea typeface="Calibri"/>
                <a:cs typeface="Calibri"/>
                <a:sym typeface="Calibri"/>
              </a:rPr>
              <a:t>Rachel Brill</a:t>
            </a: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2902C"/>
              </a:buClr>
              <a:buSzPts val="3200"/>
              <a:buNone/>
            </a:pPr>
            <a:r>
              <a:rPr lang="en-US" sz="2400">
                <a:solidFill>
                  <a:srgbClr val="B2902C"/>
                </a:solidFill>
              </a:rPr>
              <a:t>Stacy Brody</a:t>
            </a: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2902C"/>
              </a:buClr>
              <a:buSzPts val="3200"/>
              <a:buNone/>
            </a:pPr>
            <a:r>
              <a:rPr lang="en-US" sz="2400">
                <a:solidFill>
                  <a:srgbClr val="B2902C"/>
                </a:solidFill>
              </a:rPr>
              <a:t>Ian Roberts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the Problem</a:t>
            </a:r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04800">
              <a:spcBef>
                <a:spcPts val="0"/>
              </a:spcBef>
              <a:buSzPts val="2600"/>
            </a:pPr>
            <a:r>
              <a:rPr lang="en-US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Lack of training on misinformation, reported by physicians</a:t>
            </a:r>
            <a:endParaRPr lang="en-US" sz="2400"/>
          </a:p>
          <a:p>
            <a:pPr marL="342900" indent="-304800">
              <a:spcBef>
                <a:spcPts val="0"/>
              </a:spcBef>
              <a:buSzPts val="2600"/>
              <a:buFont typeface="Arial,Sans-Serif"/>
            </a:pPr>
            <a:r>
              <a:rPr lang="en-US" sz="2400" dirty="0"/>
              <a:t>A lot of (mis)information to sort through</a:t>
            </a:r>
          </a:p>
          <a:p>
            <a:pPr marL="342900" indent="-304800">
              <a:spcBef>
                <a:spcPts val="0"/>
              </a:spcBef>
              <a:buSzPts val="2600"/>
            </a:pPr>
            <a:r>
              <a:rPr lang="en-US" sz="2400" dirty="0"/>
              <a:t>Build self-confidence, communication skills, and information literacy 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New Module @ GW SMHS</a:t>
            </a:r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04800">
              <a:spcBef>
                <a:spcPts val="640"/>
              </a:spcBef>
              <a:buSzPts val="2600"/>
            </a:pPr>
            <a:r>
              <a:rPr lang="en-US" sz="2400" dirty="0"/>
              <a:t>184 first year medical students (22 small groups of 8-9 students)</a:t>
            </a:r>
            <a:endParaRPr lang="en-US" dirty="0"/>
          </a:p>
          <a:p>
            <a:pPr marL="342900" indent="-304800">
              <a:spcBef>
                <a:spcPts val="640"/>
              </a:spcBef>
              <a:buSzPts val="2600"/>
            </a:pPr>
            <a:r>
              <a:rPr lang="en-US" sz="2400"/>
              <a:t>Research guide </a:t>
            </a:r>
            <a:r>
              <a:rPr lang="en-US" sz="2400" dirty="0">
                <a:hlinkClick r:id="rId3"/>
              </a:rPr>
              <a:t>go.gwu.edu/correctingMisinformation</a:t>
            </a:r>
            <a:r>
              <a:rPr lang="en-US" sz="2400" dirty="0"/>
              <a:t> </a:t>
            </a:r>
          </a:p>
          <a:p>
            <a:pPr marL="342900" indent="-304800">
              <a:spcBef>
                <a:spcPts val="640"/>
              </a:spcBef>
              <a:buSzPts val="2600"/>
            </a:pPr>
            <a:r>
              <a:rPr lang="en-US" sz="2400" dirty="0"/>
              <a:t>Learning objectives: </a:t>
            </a:r>
          </a:p>
          <a:p>
            <a:pPr lvl="1">
              <a:spcBef>
                <a:spcPts val="640"/>
              </a:spcBef>
              <a:buSzPts val="2600"/>
            </a:pPr>
            <a:r>
              <a:rPr lang="en-US" sz="2400"/>
              <a:t>Identify misinformation </a:t>
            </a:r>
          </a:p>
          <a:p>
            <a:pPr lvl="1">
              <a:spcBef>
                <a:spcPts val="640"/>
              </a:spcBef>
              <a:buSzPts val="2600"/>
            </a:pPr>
            <a:r>
              <a:rPr lang="en-US" sz="2400" dirty="0"/>
              <a:t>Practice SIFT: Stop. Investigate. Find. Trace.</a:t>
            </a:r>
          </a:p>
          <a:p>
            <a:pPr>
              <a:spcBef>
                <a:spcPts val="640"/>
              </a:spcBef>
              <a:buSzPts val="2600"/>
            </a:pPr>
            <a:r>
              <a:rPr lang="en-US" sz="2400" dirty="0"/>
              <a:t>Conducted in November 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1D48-BE12-6F5D-3359-026B96FB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SIFT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9F12D-FC43-AD62-8E21-D01BA5BB7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4059"/>
            <a:ext cx="4445155" cy="2230591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2000" b="1" dirty="0"/>
              <a:t>Stop</a:t>
            </a:r>
            <a:r>
              <a:rPr lang="en-US" sz="2000" dirty="0"/>
              <a:t>: This is a CNN article; David S. Martin reports on research by Brian </a:t>
            </a:r>
            <a:r>
              <a:rPr lang="en-US" sz="2000" err="1"/>
              <a:t>Wansink</a:t>
            </a:r>
            <a:endParaRPr lang="en-US" sz="2000"/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/>
              <a:t>Investigate</a:t>
            </a:r>
            <a:r>
              <a:rPr lang="en-US" sz="2000" dirty="0"/>
              <a:t>: Martin, senior producer, CNN Medical News, does not critique or cite studies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B06EB4-7F8E-DE32-5B5F-1A2C0C4E9F75}"/>
              </a:ext>
            </a:extLst>
          </p:cNvPr>
          <p:cNvSpPr txBox="1"/>
          <p:nvPr/>
        </p:nvSpPr>
        <p:spPr>
          <a:xfrm>
            <a:off x="5214589" y="1200150"/>
            <a:ext cx="377468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4065"/>
                </a:solidFill>
                <a:latin typeface="Calibri"/>
                <a:ea typeface="Calibri"/>
                <a:cs typeface="Calibri"/>
              </a:rPr>
              <a:t>Find</a:t>
            </a:r>
            <a:r>
              <a:rPr lang="en-US" sz="2000" dirty="0">
                <a:solidFill>
                  <a:srgbClr val="004065"/>
                </a:solidFill>
                <a:latin typeface="Calibri"/>
                <a:ea typeface="Calibri"/>
                <a:cs typeface="Calibri"/>
              </a:rPr>
              <a:t>: </a:t>
            </a:r>
            <a:r>
              <a:rPr lang="en-US" sz="2000" dirty="0">
                <a:solidFill>
                  <a:srgbClr val="0000FF"/>
                </a:solidFill>
                <a:latin typeface="Calibri"/>
                <a:ea typeface="Calibri"/>
                <a:cs typeface="Calibri"/>
                <a:hlinkClick r:id="rId3"/>
              </a:rPr>
              <a:t>MedlinePlus: Nutrition</a:t>
            </a:r>
            <a:r>
              <a:rPr lang="en-US" sz="2000" dirty="0">
                <a:solidFill>
                  <a:srgbClr val="004065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r>
              <a:rPr lang="en-US" sz="2000" b="1" dirty="0">
                <a:solidFill>
                  <a:srgbClr val="004065"/>
                </a:solidFill>
                <a:latin typeface="Calibri"/>
              </a:rPr>
              <a:t>Trace</a:t>
            </a:r>
            <a:r>
              <a:rPr lang="en-US" sz="2000" dirty="0">
                <a:solidFill>
                  <a:srgbClr val="004065"/>
                </a:solidFill>
                <a:latin typeface="Calibri"/>
              </a:rPr>
              <a:t>: </a:t>
            </a:r>
            <a:r>
              <a:rPr lang="en-US" sz="2000" dirty="0" err="1">
                <a:solidFill>
                  <a:srgbClr val="004065"/>
                </a:solidFill>
                <a:latin typeface="Calibri"/>
              </a:rPr>
              <a:t>Wansink’s</a:t>
            </a:r>
            <a:r>
              <a:rPr lang="en-US" sz="2000" dirty="0">
                <a:solidFill>
                  <a:srgbClr val="004065"/>
                </a:solidFill>
                <a:latin typeface="Calibri"/>
              </a:rPr>
              <a:t> studies have been retracted or questioned.</a:t>
            </a:r>
            <a:r>
              <a:rPr lang="en-US" sz="2000" dirty="0">
                <a:solidFill>
                  <a:srgbClr val="004065"/>
                </a:solidFill>
                <a:latin typeface="Calibri"/>
                <a:ea typeface="Calibri"/>
                <a:cs typeface="Calibri"/>
              </a:rPr>
              <a:t>​</a:t>
            </a:r>
            <a:endParaRPr lang="en-US" sz="2000"/>
          </a:p>
        </p:txBody>
      </p:sp>
      <p:pic>
        <p:nvPicPr>
          <p:cNvPr id="8" name="Picture 9" descr="Screenshot of CNN.com news article titled &quot;If You See It, You'll Eat It, expert says.&quot; ">
            <a:extLst>
              <a:ext uri="{FF2B5EF4-FFF2-40B4-BE49-F238E27FC236}">
                <a16:creationId xmlns:a16="http://schemas.microsoft.com/office/drawing/2014/main" id="{26893A8F-6EEB-4604-DDDD-CBB0963C2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71" y="1201049"/>
            <a:ext cx="4603897" cy="1119938"/>
          </a:xfrm>
          <a:prstGeom prst="rect">
            <a:avLst/>
          </a:prstGeom>
        </p:spPr>
      </p:pic>
      <p:pic>
        <p:nvPicPr>
          <p:cNvPr id="10" name="Picture 10" descr="Screenshot from Pubmed.gov of a retracted article by Brian Wansink that was titled &quot;Super Bowls: Serving Bowl Size and Food Consumption.&quot; ">
            <a:extLst>
              <a:ext uri="{FF2B5EF4-FFF2-40B4-BE49-F238E27FC236}">
                <a16:creationId xmlns:a16="http://schemas.microsoft.com/office/drawing/2014/main" id="{AEA5B2FC-E9E5-7F93-5712-DC1F5D603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417972"/>
            <a:ext cx="3075467" cy="243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6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Conclusions and Future Research</a:t>
            </a:r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latin typeface="Calibri"/>
                <a:ea typeface="Calibri"/>
                <a:cs typeface="Calibri"/>
                <a:sym typeface="Calibri"/>
              </a:rPr>
              <a:t>High engagement reported</a:t>
            </a:r>
          </a:p>
          <a:p>
            <a:pPr marL="342900">
              <a:spcBef>
                <a:spcPts val="0"/>
              </a:spcBef>
              <a:buSzPts val="3200"/>
            </a:pPr>
            <a:r>
              <a:rPr lang="en-US" dirty="0"/>
              <a:t>Expand to include communication skills with standardized patients </a:t>
            </a:r>
          </a:p>
          <a:p>
            <a:pPr marL="342900">
              <a:spcBef>
                <a:spcPts val="0"/>
              </a:spcBef>
              <a:buSzPts val="3200"/>
            </a:pPr>
            <a:r>
              <a:rPr lang="en-US" dirty="0"/>
              <a:t>Participant evaluation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BB7B-895D-4E47-BE62-5D51AAC5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FC724-72C8-4939-A0F1-DDDD9A00E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0200" indent="-171450"/>
            <a:r>
              <a:rPr lang="en-US" sz="1200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Akers, K. G., Hu, E., Rehman, N., Yun, H. J., Hoofman, J.,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Monconduit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, R., &amp; Mendez, J. (2022). Building First-Year Medical Students’ Skills in Finding, Evaluating, and Visualizing Health Information Through a “Debunking Medical Myths” Curricular Module. 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Medical Science Educator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, 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32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(2), 309–313. </a:t>
            </a:r>
            <a:r>
              <a:rPr lang="en-US" sz="1200" u="sng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  <a:hlinkClick r:id="rId3"/>
              </a:rPr>
              <a:t>https://doi.org/10.1007/s40670-022-01541-w</a:t>
            </a:r>
            <a:endParaRPr lang="en-US" sz="1200" u="sng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  <a:p>
            <a:pPr marL="330200" indent="-171450"/>
            <a:r>
              <a:rPr lang="en-US" sz="1200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Caulfield, M. (2019, June 19). SIFT (The Four Moves). 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Hapgood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.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  <a:hlinkClick r:id="rId4"/>
              </a:rPr>
              <a:t>https://hapgood.us/2019/06/19/sift-the-four-moves/</a:t>
            </a:r>
            <a:endParaRPr lang="en-US" sz="1200" dirty="0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  <a:p>
            <a:pPr marL="330200" indent="-171450"/>
            <a:r>
              <a:rPr lang="en-US" sz="1200" dirty="0">
                <a:solidFill>
                  <a:srgbClr val="212121"/>
                </a:solidFill>
              </a:rPr>
              <a:t>Moore, C. F., Sabino, V., Koob, G. F., &amp; Cottone, P. (2017). Pathological Overeating: Emerging Evidence for a Compulsivity Construct. </a:t>
            </a:r>
            <a:r>
              <a:rPr lang="en-US" sz="1200" i="1" dirty="0">
                <a:solidFill>
                  <a:srgbClr val="212121"/>
                </a:solidFill>
              </a:rPr>
              <a:t>Neuropsychopharmacology : official publication of the American College of Neuropsychopharmacology</a:t>
            </a:r>
            <a:r>
              <a:rPr lang="en-US" sz="1200" dirty="0">
                <a:solidFill>
                  <a:srgbClr val="212121"/>
                </a:solidFill>
              </a:rPr>
              <a:t>, </a:t>
            </a:r>
            <a:r>
              <a:rPr lang="en-US" sz="1200" i="1" dirty="0">
                <a:solidFill>
                  <a:srgbClr val="212121"/>
                </a:solidFill>
              </a:rPr>
              <a:t>42</a:t>
            </a:r>
            <a:r>
              <a:rPr lang="en-US" sz="1200" dirty="0">
                <a:solidFill>
                  <a:srgbClr val="212121"/>
                </a:solidFill>
              </a:rPr>
              <a:t>(7), 1375–1389. </a:t>
            </a:r>
            <a:r>
              <a:rPr lang="en-US" sz="1200" dirty="0">
                <a:solidFill>
                  <a:srgbClr val="212121"/>
                </a:solidFill>
                <a:hlinkClick r:id="rId5"/>
              </a:rPr>
              <a:t>https://doi.org/10.1038/npp.2016.269</a:t>
            </a:r>
            <a:r>
              <a:rPr lang="en-US" sz="1200" dirty="0">
                <a:solidFill>
                  <a:srgbClr val="212121"/>
                </a:solidFill>
              </a:rPr>
              <a:t> </a:t>
            </a:r>
            <a:endParaRPr lang="en-US" sz="1200" dirty="0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  <a:p>
            <a:pPr marL="330200" indent="-171450"/>
            <a:r>
              <a:rPr lang="en-US" sz="1200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Norton, Z. S., Olson, K. B., &amp; Sanguino, S. M. (2022). Addressing Vaccine Hesitancy Through a Comprehensive Resident Vaccine Curriculum. </a:t>
            </a:r>
            <a:r>
              <a:rPr lang="en-US" sz="1200" i="1" dirty="0" err="1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MedEdPORTAL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 : the journal of teaching and learning resources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, 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18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, 11292. </a:t>
            </a:r>
            <a:r>
              <a:rPr lang="en-US" sz="1200" u="sng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  <a:hlinkClick r:id="rId6"/>
              </a:rPr>
              <a:t>https://doi.org/10.15766/mep_2374-8265.11292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 </a:t>
            </a:r>
            <a:endParaRPr lang="en-US" sz="1200" dirty="0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  <a:p>
            <a:pPr marL="330200" indent="-171450"/>
            <a:r>
              <a:rPr lang="en-US" sz="1200" dirty="0">
                <a:solidFill>
                  <a:srgbClr val="222222"/>
                </a:solidFill>
                <a:latin typeface="Times New Roman"/>
                <a:ea typeface="Arial"/>
                <a:cs typeface="Times New Roman"/>
              </a:rPr>
              <a:t>Roberts, I. (2023, January 23). </a:t>
            </a:r>
            <a:r>
              <a:rPr lang="en-US" sz="1200" i="1" dirty="0">
                <a:solidFill>
                  <a:srgbClr val="222222"/>
                </a:solidFill>
                <a:latin typeface="Times New Roman"/>
                <a:ea typeface="Arial"/>
                <a:cs typeface="Times New Roman"/>
              </a:rPr>
              <a:t>Correcting Misinformation with Patients: Home</a:t>
            </a:r>
            <a:r>
              <a:rPr lang="en-US" sz="1200" dirty="0">
                <a:solidFill>
                  <a:srgbClr val="222222"/>
                </a:solidFill>
                <a:latin typeface="Times New Roman"/>
                <a:ea typeface="Arial"/>
                <a:cs typeface="Times New Roman"/>
              </a:rPr>
              <a:t>. Himmelfarb Health Sciences Library Research Guides. </a:t>
            </a:r>
            <a:r>
              <a:rPr lang="en-US" sz="1200" dirty="0">
                <a:solidFill>
                  <a:srgbClr val="222222"/>
                </a:solidFill>
                <a:latin typeface="Times New Roman"/>
                <a:ea typeface="Arial"/>
                <a:cs typeface="Times New Roman"/>
                <a:hlinkClick r:id="rId7"/>
              </a:rPr>
              <a:t>https://guides.himmelfarb.gwu.edu/correcting-misinformation</a:t>
            </a:r>
            <a:r>
              <a:rPr lang="en-US" sz="1200" dirty="0">
                <a:solidFill>
                  <a:srgbClr val="222222"/>
                </a:solidFill>
                <a:latin typeface="Times New Roman"/>
                <a:ea typeface="Arial"/>
                <a:cs typeface="Times New Roman"/>
              </a:rPr>
              <a:t> </a:t>
            </a:r>
            <a:endParaRPr lang="en-US" sz="1200" dirty="0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  <a:p>
            <a:pPr marL="330200" indent="-171450"/>
            <a:r>
              <a:rPr lang="en-US" sz="1200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Shajahan, A., &amp;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Pasquetto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, I. V. (2022). Countering Medical Misinformation Online and in the Clinic. 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American family physician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, 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106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Arial"/>
                <a:cs typeface="Arial"/>
                <a:sym typeface="Arial"/>
              </a:rPr>
              <a:t>(2), 124–125.</a:t>
            </a:r>
            <a:endParaRPr lang="en-US" sz="1100" dirty="0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63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1D205-8C9D-7A22-F659-FBDCFF3C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60C21-9BF3-1E0B-7B42-6C1FDBD3B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0200" indent="-171450"/>
            <a:r>
              <a:rPr lang="en-US" sz="1200" dirty="0">
                <a:solidFill>
                  <a:srgbClr val="000000"/>
                </a:solidFill>
                <a:latin typeface="Times New Roman"/>
                <a:cs typeface="Arial"/>
              </a:rPr>
              <a:t>Bautista, J. R., Zhang, Y., &amp; 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cs typeface="Arial"/>
              </a:rPr>
              <a:t>Gwizdka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Arial"/>
              </a:rPr>
              <a:t>, J. (2021). US Physicians' and Nurses' Motivations, Barriers, and Recommendations for Correcting Health Misinformation on Social Media: Qualitative Interview Study. 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cs typeface="Arial"/>
              </a:rPr>
              <a:t>JMIR public health and surveillance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Arial"/>
              </a:rPr>
              <a:t>, 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cs typeface="Arial"/>
              </a:rPr>
              <a:t>7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Arial"/>
              </a:rPr>
              <a:t>(9), e27715. </a:t>
            </a:r>
            <a:r>
              <a:rPr lang="en-US" sz="1200" u="sng" dirty="0">
                <a:solidFill>
                  <a:srgbClr val="000000"/>
                </a:solidFill>
                <a:latin typeface="Times New Roman"/>
                <a:cs typeface="Arial"/>
                <a:hlinkClick r:id="rId3"/>
              </a:rPr>
              <a:t>https://doi.org/10.2196/27715</a:t>
            </a:r>
            <a:endParaRPr lang="en-US" sz="1200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330200" indent="-171450"/>
            <a:r>
              <a:rPr lang="en-US" sz="1200" dirty="0" err="1">
                <a:solidFill>
                  <a:srgbClr val="000000"/>
                </a:solidFill>
                <a:latin typeface="Times New Roman"/>
                <a:cs typeface="Times New Roman"/>
              </a:rPr>
              <a:t>Pasquetto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, I. V., Shajahan, A., Winner, D., &amp; Testa, L. V. (2022). </a:t>
            </a:r>
            <a:r>
              <a:rPr lang="en-US" sz="12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MisinfoRX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: A Toolkit for Healthcare Providers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cs typeface="Times New Roman"/>
              </a:rPr>
              <a:t>MisinfoRX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. Retrieved February 27, 2023, from </a:t>
            </a:r>
            <a:r>
              <a:rPr lang="en-US" sz="1200" dirty="0">
                <a:solidFill>
                  <a:srgbClr val="1155CC"/>
                </a:solidFill>
                <a:latin typeface="Times New Roman"/>
                <a:cs typeface="Times New Roman"/>
                <a:hlinkClick r:id="rId4"/>
              </a:rPr>
              <a:t>https://misinforx.com/download/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endParaRPr lang="en-US" sz="1200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330200" indent="-171450"/>
            <a:r>
              <a:rPr lang="en-US" sz="1200" dirty="0" err="1">
                <a:solidFill>
                  <a:srgbClr val="000000"/>
                </a:solidFill>
                <a:latin typeface="Times New Roman"/>
                <a:cs typeface="Arial"/>
              </a:rPr>
              <a:t>Southwell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Arial"/>
              </a:rPr>
              <a:t>, B. G., Wood, J. L., &amp; Navar, A. M. (2020). Roles for Health Care Professionals in Addressing Patient-Held Misinformation Beyond Fact Correction. 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cs typeface="Arial"/>
              </a:rPr>
              <a:t>American Journal of Public Health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Arial"/>
              </a:rPr>
              <a:t>, 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cs typeface="Arial"/>
              </a:rPr>
              <a:t>110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Arial"/>
              </a:rPr>
              <a:t>(S3), S288–S289.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Arial"/>
                <a:hlinkClick r:id="rId5"/>
              </a:rPr>
              <a:t> </a:t>
            </a:r>
            <a:r>
              <a:rPr lang="en-US" sz="1200" u="sng" dirty="0">
                <a:solidFill>
                  <a:srgbClr val="000000"/>
                </a:solidFill>
                <a:latin typeface="Times New Roman"/>
                <a:cs typeface="Arial"/>
                <a:hlinkClick r:id="rId5"/>
              </a:rPr>
              <a:t>https://doi.org/10.2105/AJPH.2020.305729</a:t>
            </a:r>
            <a:endParaRPr lang="en-US" sz="1200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330200" indent="-171450"/>
            <a:r>
              <a:rPr lang="en-US" sz="1200" dirty="0">
                <a:solidFill>
                  <a:srgbClr val="000000"/>
                </a:solidFill>
                <a:latin typeface="Times New Roman"/>
                <a:cs typeface="Arial"/>
              </a:rPr>
              <a:t>Sullivan, M. C. (2019). Why librarians can’t fight fake news. 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cs typeface="Arial"/>
              </a:rPr>
              <a:t>Journal of Librarianship and Information Science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Arial"/>
              </a:rPr>
              <a:t>, 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cs typeface="Arial"/>
              </a:rPr>
              <a:t>51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Arial"/>
              </a:rPr>
              <a:t>(4), 1146–1156. 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Arial"/>
                <a:hlinkClick r:id="rId6"/>
              </a:rPr>
              <a:t>https://doi.org/10.1177/0961000618764258</a:t>
            </a:r>
            <a:endParaRPr lang="en-US" sz="1200" dirty="0">
              <a:solidFill>
                <a:srgbClr val="000000"/>
              </a:solidFill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27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B231-D389-DA79-B686-2E7F5B69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26694-85A4-A4FB-67F2-DCB796485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Himmelfarb Librarian Instructors for testing our SIFT case studies and delivering the session to their small groups</a:t>
            </a:r>
          </a:p>
          <a:p>
            <a:r>
              <a:rPr lang="en-US"/>
              <a:t>Himmelfarb Library Leadership for encouraging us to work on this project and reviewing session materials </a:t>
            </a:r>
          </a:p>
        </p:txBody>
      </p:sp>
    </p:spTree>
    <p:extLst>
      <p:ext uri="{BB962C8B-B14F-4D97-AF65-F5344CB8AC3E}">
        <p14:creationId xmlns:p14="http://schemas.microsoft.com/office/powerpoint/2010/main" val="163378244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nding the Answer EBM_10242014-3">
  <a:themeElements>
    <a:clrScheme name="Custom 4">
      <a:dk1>
        <a:srgbClr val="004065"/>
      </a:dk1>
      <a:lt1>
        <a:srgbClr val="FFFFFF"/>
      </a:lt1>
      <a:dk2>
        <a:srgbClr val="1F497D"/>
      </a:dk2>
      <a:lt2>
        <a:srgbClr val="00406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Office PowerPoint</Application>
  <PresentationFormat>On-screen Show (16:9)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Arial,Sans-Serif</vt:lpstr>
      <vt:lpstr>Calibri</vt:lpstr>
      <vt:lpstr>Times New Roman</vt:lpstr>
      <vt:lpstr>Simple Light</vt:lpstr>
      <vt:lpstr>Finding the Answer EBM_10242014-3</vt:lpstr>
      <vt:lpstr>Correcting Misinformation in the Clinic: A New Course for Medical Students</vt:lpstr>
      <vt:lpstr>Identifying the Problem</vt:lpstr>
      <vt:lpstr>The New Module @ GW SMHS</vt:lpstr>
      <vt:lpstr>Practicing SIFT</vt:lpstr>
      <vt:lpstr>Conclusions and Future Research</vt:lpstr>
      <vt:lpstr>Citations</vt:lpstr>
      <vt:lpstr>Further reading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Correcting Misinformation in the Clinic: A New Course for Medical Students</dc:title>
  <dc:creator>Roberts, Ian M</dc:creator>
  <cp:lastModifiedBy>Roberts, Ian M</cp:lastModifiedBy>
  <cp:revision>478</cp:revision>
  <dcterms:modified xsi:type="dcterms:W3CDTF">2023-05-08T18:31:23Z</dcterms:modified>
</cp:coreProperties>
</file>