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embeddedFontLst>
    <p:embeddedFont>
      <p:font typeface="Robot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6" roundtripDataSignature="AMtx7miT5kz6SenCXRMxpVqF4k/kdFjf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bold.fntdata"/><Relationship Id="rId10" Type="http://schemas.openxmlformats.org/officeDocument/2006/relationships/slide" Target="slides/slide5.xml"/><Relationship Id="rId32" Type="http://schemas.openxmlformats.org/officeDocument/2006/relationships/font" Target="fonts/Roboto-regular.fntdata"/><Relationship Id="rId13" Type="http://schemas.openxmlformats.org/officeDocument/2006/relationships/slide" Target="slides/slide8.xml"/><Relationship Id="rId35" Type="http://schemas.openxmlformats.org/officeDocument/2006/relationships/font" Target="fonts/Roboto-boldItalic.fntdata"/><Relationship Id="rId12" Type="http://schemas.openxmlformats.org/officeDocument/2006/relationships/slide" Target="slides/slide7.xml"/><Relationship Id="rId34" Type="http://schemas.openxmlformats.org/officeDocument/2006/relationships/font" Target="fonts/Roboto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customschemas.google.com/relationships/presentationmetadata" Target="meta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23b36a5f9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23b36a5f9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23b36a5f9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23b36a5f9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23b36a5f9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23b36a5f9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7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7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7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6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36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3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8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8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9" name="Google Shape;19;p2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9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9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4" name="Google Shape;24;p2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2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0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28" name="Google Shape;28;p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1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1" name="Google Shape;31;p3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2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32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6" name="Google Shape;36;p32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32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3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3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3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3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3" name="Google Shape;43;p33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3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4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4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34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3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3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5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35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5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3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2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b="0" i="0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2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aacnnursing.org/News-Information/Position-Statements-White-Papers/Defining-Scholarship-Nursing" TargetMode="External"/><Relationship Id="rId4" Type="http://schemas.openxmlformats.org/officeDocument/2006/relationships/hyperlink" Target="https://americanlibrariesmagazine.org/2021/05/03/2021-library-systems-report/" TargetMode="External"/><Relationship Id="rId10" Type="http://schemas.openxmlformats.org/officeDocument/2006/relationships/hyperlink" Target="https://doi.org/10.1080/15323269.2011.587100" TargetMode="External"/><Relationship Id="rId9" Type="http://schemas.openxmlformats.org/officeDocument/2006/relationships/hyperlink" Target="https://doi.org/10.1080/0361526X.2020.1847744" TargetMode="External"/><Relationship Id="rId5" Type="http://schemas.openxmlformats.org/officeDocument/2006/relationships/hyperlink" Target="https://hsrc.himmelfarb.gwu.edu/son_dnp/" TargetMode="External"/><Relationship Id="rId6" Type="http://schemas.openxmlformats.org/officeDocument/2006/relationships/hyperlink" Target="https://wrlc-gwahlth.primo.exlibrisgroup.com/discovery/collectionDiscovery?vid=01WRLC_GWAHLTH:01WRLC_GWAHLTH" TargetMode="External"/><Relationship Id="rId7" Type="http://schemas.openxmlformats.org/officeDocument/2006/relationships/hyperlink" Target="https://doi.org/10.1080/0361526X.2020.1847745" TargetMode="External"/><Relationship Id="rId8" Type="http://schemas.openxmlformats.org/officeDocument/2006/relationships/hyperlink" Target="https://knowledge.exlibrisgroup.com/Alma/Product_Documentation/010Alma_Online_Help_(English)/040Resource_Management/060Record_Import/020Managing_Import_Profiles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From Digital Commons to Alma/Primo</a:t>
            </a:r>
            <a:r>
              <a:rPr lang="en"/>
              <a:t>: A Systems Interoperability Project</a:t>
            </a:r>
            <a:endParaRPr/>
          </a:p>
        </p:txBody>
      </p:sp>
      <p:sp>
        <p:nvSpPr>
          <p:cNvPr id="68" name="Google Shape;68;p1"/>
          <p:cNvSpPr txBox="1"/>
          <p:nvPr>
            <p:ph idx="1" type="subTitle"/>
          </p:nvPr>
        </p:nvSpPr>
        <p:spPr>
          <a:xfrm>
            <a:off x="390525" y="2789112"/>
            <a:ext cx="8222100" cy="14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en"/>
              <a:t>Sara Hoover, Metadata and Scholarly Publishing Librarian, Himmelfarb Health Sciences Library, The George Washington University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en"/>
              <a:t>JoLinda Thompson, Associate Director (Interim), Library Operations &amp; Systems Librarian, Himmelfarb Health Sciences Library, The George Washington University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23b36a5f99_0_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type of content to add?</a:t>
            </a:r>
            <a:endParaRPr/>
          </a:p>
        </p:txBody>
      </p:sp>
      <p:sp>
        <p:nvSpPr>
          <p:cNvPr id="185" name="Google Shape;185;g123b36a5f99_0_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Full-text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Open Access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High-quality (associated review process)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Often not published elsewhere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Address gaps in the published literature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DNP Project Collection in Digital Commons</a:t>
            </a:r>
            <a:endParaRPr/>
          </a:p>
        </p:txBody>
      </p:sp>
      <p:sp>
        <p:nvSpPr>
          <p:cNvPr id="191" name="Google Shape;191;p14"/>
          <p:cNvSpPr txBox="1"/>
          <p:nvPr>
            <p:ph idx="1" type="body"/>
          </p:nvPr>
        </p:nvSpPr>
        <p:spPr>
          <a:xfrm>
            <a:off x="471900" y="1919075"/>
            <a:ext cx="2792400" cy="30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Established in 2017</a:t>
            </a:r>
            <a:endParaRPr/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Includes 103 projects</a:t>
            </a:r>
            <a:endParaRPr/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Over 82,000 total downloads/over 30,000 in the past year</a:t>
            </a:r>
            <a:endParaRPr/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High-quality content that is not always published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08108"/>
              <a:buNone/>
            </a:pPr>
            <a:r>
              <a:t/>
            </a:r>
            <a:endParaRPr/>
          </a:p>
        </p:txBody>
      </p:sp>
      <p:pic>
        <p:nvPicPr>
          <p:cNvPr id="192" name="Google Shape;1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6800" y="1875250"/>
            <a:ext cx="5610174" cy="28277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3" name="Google Shape;193;p14"/>
          <p:cNvSpPr txBox="1"/>
          <p:nvPr/>
        </p:nvSpPr>
        <p:spPr>
          <a:xfrm>
            <a:off x="3152000" y="4640975"/>
            <a:ext cx="6029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Health Sciences Research Commons. Doctor of Nursing Practice Projects Readership Distribution. 10/16/2027 to 04/1/2022</a:t>
            </a:r>
            <a:endParaRPr b="0" i="0" sz="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23b36a5f99_0_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Dissemination of DNP Projects via OA </a:t>
            </a:r>
            <a:r>
              <a:rPr lang="en"/>
              <a:t>Repositories </a:t>
            </a:r>
            <a:endParaRPr/>
          </a:p>
        </p:txBody>
      </p:sp>
      <p:sp>
        <p:nvSpPr>
          <p:cNvPr id="199" name="Google Shape;199;g123b36a5f99_0_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Need to disseminate practice scholarship outcomes in real-time, </a:t>
            </a:r>
            <a:r>
              <a:rPr lang="en"/>
              <a:t>particularly</a:t>
            </a:r>
            <a:r>
              <a:rPr lang="en"/>
              <a:t> in acute and primary care settings (AACN, 2018)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Open access repositories provide a unique platform for quickly disseminating content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Does linking an OA </a:t>
            </a:r>
            <a:r>
              <a:rPr lang="en"/>
              <a:t>repository DNP collection to a library discovery system help to improve the dissemination of information?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"/>
          <p:cNvSpPr txBox="1"/>
          <p:nvPr>
            <p:ph type="title"/>
          </p:nvPr>
        </p:nvSpPr>
        <p:spPr>
          <a:xfrm>
            <a:off x="490250" y="488250"/>
            <a:ext cx="52149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00"/>
              <a:t>Options for adding DNP projects to the library discovery system?</a:t>
            </a:r>
            <a:endParaRPr sz="4000"/>
          </a:p>
        </p:txBody>
      </p:sp>
      <p:pic>
        <p:nvPicPr>
          <p:cNvPr id="205" name="Google Shape;20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5050" y="1261088"/>
            <a:ext cx="3228125" cy="322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0"/>
          <p:cNvSpPr txBox="1"/>
          <p:nvPr/>
        </p:nvSpPr>
        <p:spPr>
          <a:xfrm>
            <a:off x="5839775" y="5053650"/>
            <a:ext cx="431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10"/>
          <p:cNvSpPr txBox="1"/>
          <p:nvPr/>
        </p:nvSpPr>
        <p:spPr>
          <a:xfrm>
            <a:off x="5743700" y="4629275"/>
            <a:ext cx="3030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https://pixabay.com/illustrations/question-mark-question-response-1019935/</a:t>
            </a:r>
            <a:endParaRPr b="0" i="0" sz="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23b36a5f99_0_1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Possible Integration Strategies</a:t>
            </a:r>
            <a:endParaRPr/>
          </a:p>
        </p:txBody>
      </p:sp>
      <p:sp>
        <p:nvSpPr>
          <p:cNvPr id="213" name="Google Shape;213;g123b36a5f99_0_1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OAI-PMH feed (Open Archives Initiative/Protocol for Metadata Harvesting) = Add all IR content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System Import Profiles = Add selected IR content (batch)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trike="sngStrike"/>
              <a:t>Manually create and add records = Add selected content (individual)</a:t>
            </a:r>
            <a:r>
              <a:rPr lang="en"/>
              <a:t>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56"/>
              <a:buNone/>
            </a:pPr>
            <a:r>
              <a:rPr lang="en"/>
              <a:t>Solution 1: OAI-PMH feed</a:t>
            </a:r>
            <a:endParaRPr/>
          </a:p>
        </p:txBody>
      </p:sp>
      <p:sp>
        <p:nvSpPr>
          <p:cNvPr id="219" name="Google Shape;219;p11"/>
          <p:cNvSpPr txBox="1"/>
          <p:nvPr>
            <p:ph idx="1" type="body"/>
          </p:nvPr>
        </p:nvSpPr>
        <p:spPr>
          <a:xfrm>
            <a:off x="471900" y="1919075"/>
            <a:ext cx="39903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●"/>
            </a:pPr>
            <a:r>
              <a:rPr lang="en"/>
              <a:t>OAI-PMH compliant archive content can be included in Primo’s Central Index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●"/>
            </a:pPr>
            <a:r>
              <a:rPr lang="en"/>
              <a:t>Summer 2018: OAI-PMH feed was established between our instance of Digital Commons and Primo VE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●"/>
            </a:pPr>
            <a:r>
              <a:rPr lang="en"/>
              <a:t>Records were loaded into PCI (now CDI) on a weekly basis</a:t>
            </a:r>
            <a:endParaRPr/>
          </a:p>
        </p:txBody>
      </p:sp>
      <p:pic>
        <p:nvPicPr>
          <p:cNvPr id="220" name="Google Shape;22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2500" y="1608038"/>
            <a:ext cx="3816128" cy="33322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1" name="Google Shape;221;p11"/>
          <p:cNvSpPr txBox="1"/>
          <p:nvPr/>
        </p:nvSpPr>
        <p:spPr>
          <a:xfrm>
            <a:off x="4382500" y="4940300"/>
            <a:ext cx="545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 Libris. OAI integration. https://developers.exlibrisgroup.com/alma/integrations/oai/</a:t>
            </a:r>
            <a:endParaRPr b="0" i="0" sz="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Limits of the OAI-PMH Feed</a:t>
            </a:r>
            <a:endParaRPr/>
          </a:p>
        </p:txBody>
      </p:sp>
      <p:sp>
        <p:nvSpPr>
          <p:cNvPr id="227" name="Google Shape;227;p1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Citation only IR entries linking to the catalog made for duplicative content in Primo VE</a:t>
            </a:r>
            <a:endParaRPr/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Reference librarians disliked prominence of grey literature such as conference posters in the library catalog</a:t>
            </a:r>
            <a:endParaRPr/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Can’t edit records manually</a:t>
            </a:r>
            <a:endParaRPr/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Feed was ultimately discontinued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28" name="Google Shape;22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4152" y="3535949"/>
            <a:ext cx="1323350" cy="129975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2"/>
          <p:cNvSpPr txBox="1"/>
          <p:nvPr/>
        </p:nvSpPr>
        <p:spPr>
          <a:xfrm>
            <a:off x="4582950" y="4835700"/>
            <a:ext cx="1587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http://clipart-library.com/</a:t>
            </a:r>
            <a:endParaRPr b="0" i="0" sz="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Solution 2: Batch adding content (Project Scope)</a:t>
            </a:r>
            <a:endParaRPr/>
          </a:p>
        </p:txBody>
      </p:sp>
      <p:sp>
        <p:nvSpPr>
          <p:cNvPr id="235" name="Google Shape;235;p15"/>
          <p:cNvSpPr/>
          <p:nvPr/>
        </p:nvSpPr>
        <p:spPr>
          <a:xfrm>
            <a:off x="5564942" y="3959400"/>
            <a:ext cx="3305700" cy="669000"/>
          </a:xfrm>
          <a:prstGeom prst="chevron">
            <a:avLst>
              <a:gd fmla="val 50000" name="adj"/>
            </a:avLst>
          </a:prstGeom>
          <a:solidFill>
            <a:srgbClr val="249C9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Benchmarking/Assess Usage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" name="Google Shape;236;p15"/>
          <p:cNvSpPr/>
          <p:nvPr/>
        </p:nvSpPr>
        <p:spPr>
          <a:xfrm>
            <a:off x="55200" y="1961139"/>
            <a:ext cx="3546900" cy="669000"/>
          </a:xfrm>
          <a:prstGeom prst="homePlate">
            <a:avLst>
              <a:gd fmla="val 50000" name="adj"/>
            </a:avLst>
          </a:prstGeom>
          <a:solidFill>
            <a:srgbClr val="155B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Extract Content from our institutional repository (Digital Commons)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37" name="Google Shape;237;p15"/>
          <p:cNvGrpSpPr/>
          <p:nvPr/>
        </p:nvGrpSpPr>
        <p:grpSpPr>
          <a:xfrm>
            <a:off x="2716279" y="2057125"/>
            <a:ext cx="3305700" cy="2615700"/>
            <a:chOff x="2593129" y="2057125"/>
            <a:chExt cx="3305700" cy="2615700"/>
          </a:xfrm>
        </p:grpSpPr>
        <p:sp>
          <p:nvSpPr>
            <p:cNvPr id="238" name="Google Shape;238;p15"/>
            <p:cNvSpPr/>
            <p:nvPr/>
          </p:nvSpPr>
          <p:spPr>
            <a:xfrm>
              <a:off x="2593129" y="294172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rgbClr val="1D7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Add content to our discovery system (Alma/Primo VE)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9" name="Google Shape;239;p15"/>
            <p:cNvSpPr txBox="1"/>
            <p:nvPr/>
          </p:nvSpPr>
          <p:spPr>
            <a:xfrm>
              <a:off x="3478949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Step 1: Adding Content to Discovery System</a:t>
            </a:r>
            <a:endParaRPr/>
          </a:p>
        </p:txBody>
      </p:sp>
      <p:pic>
        <p:nvPicPr>
          <p:cNvPr id="245" name="Google Shape;24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03350" y="1506425"/>
            <a:ext cx="5280751" cy="31348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6" name="Google Shape;246;p17"/>
          <p:cNvSpPr txBox="1"/>
          <p:nvPr>
            <p:ph idx="1" type="body"/>
          </p:nvPr>
        </p:nvSpPr>
        <p:spPr>
          <a:xfrm>
            <a:off x="471900" y="1919075"/>
            <a:ext cx="3391500" cy="31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 Libris = extensive documentation on Managing Import Profiles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Identify system import profile for batch adding content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47" name="Google Shape;247;p17"/>
          <p:cNvSpPr txBox="1"/>
          <p:nvPr/>
        </p:nvSpPr>
        <p:spPr>
          <a:xfrm>
            <a:off x="3750925" y="4466400"/>
            <a:ext cx="5333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 Libris. Creating an Import Profile: Profile Type. https://knowledge.exlibrisgroup.com/Alma/Product_Documentation/010Alma_Online_Help_(English)/040Resource_Management/060Record_Import/020Managing_Import_Profiles#Creating_an_Import_Profile:_Profile_Type</a:t>
            </a:r>
            <a:endParaRPr b="0" i="0" sz="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2: Batch harvesting content from our institutional repository</a:t>
            </a:r>
            <a:endParaRPr/>
          </a:p>
        </p:txBody>
      </p:sp>
      <p:sp>
        <p:nvSpPr>
          <p:cNvPr id="253" name="Google Shape;253;p1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Collection metadata can be exported via a content inventory report (Excel spreadsheet), but no option to export into a specific metadata schema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MARC 21 records were needed for the Repository type Import Profile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Ultimately elected to map harvested metadata to MARC 21 bibliographic format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Overview</a:t>
            </a:r>
            <a:endParaRPr/>
          </a:p>
        </p:txBody>
      </p:sp>
      <p:grpSp>
        <p:nvGrpSpPr>
          <p:cNvPr id="74" name="Google Shape;74;p2"/>
          <p:cNvGrpSpPr/>
          <p:nvPr/>
        </p:nvGrpSpPr>
        <p:grpSpPr>
          <a:xfrm>
            <a:off x="2641924" y="1058370"/>
            <a:ext cx="3768522" cy="3774409"/>
            <a:chOff x="2675581" y="676586"/>
            <a:chExt cx="3793942" cy="3790328"/>
          </a:xfrm>
        </p:grpSpPr>
        <p:sp>
          <p:nvSpPr>
            <p:cNvPr id="75" name="Google Shape;75;p2"/>
            <p:cNvSpPr/>
            <p:nvPr/>
          </p:nvSpPr>
          <p:spPr>
            <a:xfrm rot="-7199815">
              <a:off x="3183352" y="1184485"/>
              <a:ext cx="2774659" cy="2774659"/>
            </a:xfrm>
            <a:prstGeom prst="blockArc">
              <a:avLst>
                <a:gd fmla="val 12622480" name="adj1"/>
                <a:gd fmla="val 18176457" name="adj2"/>
                <a:gd fmla="val 20786" name="adj3"/>
              </a:avLst>
            </a:prstGeom>
            <a:solidFill>
              <a:srgbClr val="1D7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 rot="-1799815">
              <a:off x="3183352" y="1184357"/>
              <a:ext cx="2774659" cy="2774659"/>
            </a:xfrm>
            <a:prstGeom prst="blockArc">
              <a:avLst>
                <a:gd fmla="val 12622480" name="adj1"/>
                <a:gd fmla="val 18176457" name="adj2"/>
                <a:gd fmla="val 20786" name="adj3"/>
              </a:avLst>
            </a:prstGeom>
            <a:solidFill>
              <a:srgbClr val="1F88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 rot="3600185">
              <a:off x="3187094" y="1184439"/>
              <a:ext cx="2774659" cy="2774659"/>
            </a:xfrm>
            <a:prstGeom prst="blockArc">
              <a:avLst>
                <a:gd fmla="val 12564381" name="adj1"/>
                <a:gd fmla="val 18346131" name="adj2"/>
                <a:gd fmla="val 20844" name="adj3"/>
              </a:avLst>
            </a:prstGeom>
            <a:solidFill>
              <a:srgbClr val="155B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 rot="9000185">
              <a:off x="3185977" y="1184485"/>
              <a:ext cx="2774659" cy="2774659"/>
            </a:xfrm>
            <a:prstGeom prst="blockArc">
              <a:avLst>
                <a:gd fmla="val 12622480" name="adj1"/>
                <a:gd fmla="val 18081133" name="adj2"/>
                <a:gd fmla="val 20809" name="adj3"/>
              </a:avLst>
            </a:prstGeom>
            <a:solidFill>
              <a:srgbClr val="1B78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9" name="Google Shape;79;p2"/>
            <p:cNvGrpSpPr/>
            <p:nvPr/>
          </p:nvGrpSpPr>
          <p:grpSpPr>
            <a:xfrm rot="5400000">
              <a:off x="5379664" y="2278951"/>
              <a:ext cx="585000" cy="585471"/>
              <a:chOff x="1967628" y="812211"/>
              <a:chExt cx="587999" cy="587999"/>
            </a:xfrm>
          </p:grpSpPr>
          <p:sp>
            <p:nvSpPr>
              <p:cNvPr id="80" name="Google Shape;80;p2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1B786E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2745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1B78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" name="Google Shape;82;p2"/>
            <p:cNvGrpSpPr/>
            <p:nvPr/>
          </p:nvGrpSpPr>
          <p:grpSpPr>
            <a:xfrm rot="10800000">
              <a:off x="4280710" y="3378530"/>
              <a:ext cx="585000" cy="585471"/>
              <a:chOff x="1967628" y="812211"/>
              <a:chExt cx="587999" cy="587999"/>
            </a:xfrm>
          </p:grpSpPr>
          <p:sp>
            <p:nvSpPr>
              <p:cNvPr id="83" name="Google Shape;83;p2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1D7E74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2745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1D7E7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5" name="Google Shape;85;p2"/>
            <p:cNvGrpSpPr/>
            <p:nvPr/>
          </p:nvGrpSpPr>
          <p:grpSpPr>
            <a:xfrm rot="-5400000">
              <a:off x="3179922" y="2281479"/>
              <a:ext cx="585000" cy="585471"/>
              <a:chOff x="1967628" y="812211"/>
              <a:chExt cx="587999" cy="587999"/>
            </a:xfrm>
          </p:grpSpPr>
          <p:sp>
            <p:nvSpPr>
              <p:cNvPr id="86" name="Google Shape;86;p2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1F887E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2745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1F88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8" name="Google Shape;88;p2"/>
            <p:cNvSpPr txBox="1"/>
            <p:nvPr/>
          </p:nvSpPr>
          <p:spPr>
            <a:xfrm>
              <a:off x="3214513" y="2360618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" sz="16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01</a:t>
              </a:r>
              <a:endParaRPr b="1" i="0" sz="1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" name="Google Shape;89;p2"/>
            <p:cNvSpPr txBox="1"/>
            <p:nvPr/>
          </p:nvSpPr>
          <p:spPr>
            <a:xfrm>
              <a:off x="4335750" y="3460301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" sz="16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02</a:t>
              </a:r>
              <a:endParaRPr b="1" i="0" sz="1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" name="Google Shape;90;p2"/>
            <p:cNvSpPr txBox="1"/>
            <p:nvPr/>
          </p:nvSpPr>
          <p:spPr>
            <a:xfrm>
              <a:off x="5419402" y="2360618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" sz="16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03</a:t>
              </a:r>
              <a:endParaRPr b="1" i="0" sz="1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91" name="Google Shape;91;p2"/>
            <p:cNvGrpSpPr/>
            <p:nvPr/>
          </p:nvGrpSpPr>
          <p:grpSpPr>
            <a:xfrm>
              <a:off x="4261689" y="1180926"/>
              <a:ext cx="585000" cy="585529"/>
              <a:chOff x="1967628" y="812211"/>
              <a:chExt cx="587999" cy="587999"/>
            </a:xfrm>
          </p:grpSpPr>
          <p:sp>
            <p:nvSpPr>
              <p:cNvPr id="92" name="Google Shape;92;p2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155B54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2745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155B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4" name="Google Shape;94;p2"/>
            <p:cNvSpPr txBox="1"/>
            <p:nvPr/>
          </p:nvSpPr>
          <p:spPr>
            <a:xfrm>
              <a:off x="4335750" y="1254446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" sz="16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04</a:t>
              </a:r>
              <a:endParaRPr b="1" i="0" sz="1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5" name="Google Shape;95;p2"/>
          <p:cNvGrpSpPr/>
          <p:nvPr/>
        </p:nvGrpSpPr>
        <p:grpSpPr>
          <a:xfrm>
            <a:off x="517925" y="1823550"/>
            <a:ext cx="3154737" cy="1289700"/>
            <a:chOff x="465251" y="1831625"/>
            <a:chExt cx="3154737" cy="1289700"/>
          </a:xfrm>
        </p:grpSpPr>
        <p:sp>
          <p:nvSpPr>
            <p:cNvPr id="96" name="Google Shape;96;p2"/>
            <p:cNvSpPr txBox="1"/>
            <p:nvPr/>
          </p:nvSpPr>
          <p:spPr>
            <a:xfrm>
              <a:off x="465251" y="1831625"/>
              <a:ext cx="2176674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" sz="1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Background</a:t>
              </a:r>
              <a:endParaRPr b="1" i="0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1" i="0" sz="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Discuss how the Himmelfarb Health Sciences library added </a:t>
              </a: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institutional repository</a:t>
              </a:r>
              <a:r>
                <a:rPr b="0" i="0" lang="en" sz="12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content from our Doctor of Nursing Practice (DNP) Project collection into our instance Alma/Primo VE </a:t>
              </a:r>
              <a:endParaRPr b="1" i="0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97" name="Google Shape;97;p2"/>
            <p:cNvCxnSpPr/>
            <p:nvPr/>
          </p:nvCxnSpPr>
          <p:spPr>
            <a:xfrm rot="10800000">
              <a:off x="2575688" y="1876022"/>
              <a:ext cx="1044300" cy="0"/>
            </a:xfrm>
            <a:prstGeom prst="straightConnector1">
              <a:avLst/>
            </a:prstGeom>
            <a:noFill/>
            <a:ln cap="flat" cmpd="sng" w="9525">
              <a:solidFill>
                <a:srgbClr val="1F887E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98" name="Google Shape;98;p2"/>
          <p:cNvGrpSpPr/>
          <p:nvPr/>
        </p:nvGrpSpPr>
        <p:grpSpPr>
          <a:xfrm>
            <a:off x="517925" y="3458500"/>
            <a:ext cx="2818973" cy="1289700"/>
            <a:chOff x="517925" y="3458500"/>
            <a:chExt cx="2818973" cy="1289700"/>
          </a:xfrm>
        </p:grpSpPr>
        <p:sp>
          <p:nvSpPr>
            <p:cNvPr id="99" name="Google Shape;99;p2"/>
            <p:cNvSpPr txBox="1"/>
            <p:nvPr/>
          </p:nvSpPr>
          <p:spPr>
            <a:xfrm>
              <a:off x="517925" y="345850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" sz="1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Why?</a:t>
              </a:r>
              <a:r>
                <a:rPr b="1" i="0" lang="en" sz="14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b="1" i="0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1" i="0" sz="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Highlight reasons for including grey literature in our discovery system/why DNP projects were a good fit</a:t>
              </a:r>
              <a:endParaRPr b="1" i="0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00" name="Google Shape;100;p2"/>
            <p:cNvCxnSpPr/>
            <p:nvPr/>
          </p:nvCxnSpPr>
          <p:spPr>
            <a:xfrm rot="10800000">
              <a:off x="2025898" y="3636782"/>
              <a:ext cx="1311000" cy="0"/>
            </a:xfrm>
            <a:prstGeom prst="straightConnector1">
              <a:avLst/>
            </a:prstGeom>
            <a:noFill/>
            <a:ln cap="flat" cmpd="sng" w="9525">
              <a:solidFill>
                <a:srgbClr val="1D7E74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101" name="Google Shape;101;p2"/>
          <p:cNvGrpSpPr/>
          <p:nvPr/>
        </p:nvGrpSpPr>
        <p:grpSpPr>
          <a:xfrm>
            <a:off x="5250413" y="1688685"/>
            <a:ext cx="3454724" cy="1289700"/>
            <a:chOff x="5240676" y="1610925"/>
            <a:chExt cx="3454724" cy="1289700"/>
          </a:xfrm>
        </p:grpSpPr>
        <p:sp>
          <p:nvSpPr>
            <p:cNvPr id="102" name="Google Shape;102;p2"/>
            <p:cNvSpPr txBox="1"/>
            <p:nvPr/>
          </p:nvSpPr>
          <p:spPr>
            <a:xfrm>
              <a:off x="6571400" y="1610925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" sz="1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Next Steps</a:t>
              </a:r>
              <a:endParaRPr b="1" i="0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What we learned</a:t>
              </a:r>
              <a:r>
                <a:rPr b="0" i="0" lang="en" sz="12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and next steps for future research in this area</a:t>
              </a:r>
              <a:endParaRPr b="1" i="0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03" name="Google Shape;103;p2"/>
            <p:cNvCxnSpPr/>
            <p:nvPr/>
          </p:nvCxnSpPr>
          <p:spPr>
            <a:xfrm>
              <a:off x="5240676" y="1922875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155B54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104" name="Google Shape;104;p2"/>
          <p:cNvGrpSpPr/>
          <p:nvPr/>
        </p:nvGrpSpPr>
        <p:grpSpPr>
          <a:xfrm>
            <a:off x="5449425" y="3305845"/>
            <a:ext cx="3410700" cy="1289700"/>
            <a:chOff x="5449425" y="3305845"/>
            <a:chExt cx="3410700" cy="1289700"/>
          </a:xfrm>
        </p:grpSpPr>
        <p:sp>
          <p:nvSpPr>
            <p:cNvPr id="105" name="Google Shape;105;p2"/>
            <p:cNvSpPr txBox="1"/>
            <p:nvPr/>
          </p:nvSpPr>
          <p:spPr>
            <a:xfrm>
              <a:off x="6736125" y="3305845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" sz="1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How?</a:t>
              </a:r>
              <a:endParaRPr b="1" i="0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Project logistics and workflow design</a:t>
              </a:r>
              <a:endParaRPr b="1" i="0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06" name="Google Shape;106;p2"/>
            <p:cNvCxnSpPr/>
            <p:nvPr/>
          </p:nvCxnSpPr>
          <p:spPr>
            <a:xfrm>
              <a:off x="5449425" y="36483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1B786E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MARC 21 Fields </a:t>
            </a:r>
            <a:endParaRPr/>
          </a:p>
        </p:txBody>
      </p:sp>
      <p:sp>
        <p:nvSpPr>
          <p:cNvPr id="259" name="Google Shape;259;p19"/>
          <p:cNvSpPr txBox="1"/>
          <p:nvPr>
            <p:ph idx="1" type="body"/>
          </p:nvPr>
        </p:nvSpPr>
        <p:spPr>
          <a:xfrm>
            <a:off x="471900" y="1919075"/>
            <a:ext cx="74868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89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Created an XLSX file w/ 30 MARC 21 fields</a:t>
            </a:r>
            <a:endParaRPr/>
          </a:p>
          <a:p>
            <a:pPr indent="-34289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856 useful for creating electronic inventory</a:t>
            </a:r>
            <a:endParaRPr/>
          </a:p>
          <a:p>
            <a:pPr indent="-34289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506 allowed us to designate OA status within Primo VE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Designated “Dissertation” as the resource type in LDR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System Limits</a:t>
            </a:r>
            <a:endParaRPr/>
          </a:p>
        </p:txBody>
      </p:sp>
      <p:sp>
        <p:nvSpPr>
          <p:cNvPr id="265" name="Google Shape;265;p2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Subject cataloging = wanted to use MeSH for better retrieval in our discovery system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Alma currently only supports the integration of a single 650 2$a field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Unable to designate a local 590$a field (special collection in Primo)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 problematic for current project scope (IZ only), but may be less than ideal if records were shared at the consortium level (NZ)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Step 3: Results</a:t>
            </a:r>
            <a:endParaRPr/>
          </a:p>
        </p:txBody>
      </p:sp>
      <p:sp>
        <p:nvSpPr>
          <p:cNvPr id="271" name="Google Shape;271;p21"/>
          <p:cNvSpPr txBox="1"/>
          <p:nvPr>
            <p:ph idx="1" type="body"/>
          </p:nvPr>
        </p:nvSpPr>
        <p:spPr>
          <a:xfrm>
            <a:off x="471900" y="1919075"/>
            <a:ext cx="33015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Ultimately created 89 bibliographic records in Alma via the Repository type Import Profile</a:t>
            </a:r>
            <a:endParaRPr/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Created a DNP project Special Collection in Primo VE</a:t>
            </a:r>
            <a:endParaRPr/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Over 500 link resolver requests since August 2021</a:t>
            </a:r>
            <a:endParaRPr/>
          </a:p>
        </p:txBody>
      </p:sp>
      <p:pic>
        <p:nvPicPr>
          <p:cNvPr id="272" name="Google Shape;27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0950" y="1194625"/>
            <a:ext cx="4901053" cy="33322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73" name="Google Shape;273;p21"/>
          <p:cNvSpPr txBox="1"/>
          <p:nvPr/>
        </p:nvSpPr>
        <p:spPr>
          <a:xfrm>
            <a:off x="3850950" y="4589400"/>
            <a:ext cx="4312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Himmelfarb Health Sciences Library. Doctor of Nursing Practice Projects. https://wrlc-gwahlth.primo.exlibrisgroup.com/discovery/collectionDiscovery?vid=01WRLC_GWAHLTH:01WRLC_GWAHLTH&amp;collectionId=8141600000004110</a:t>
            </a:r>
            <a:endParaRPr b="0" i="0" sz="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Project Benefits  </a:t>
            </a:r>
            <a:endParaRPr/>
          </a:p>
        </p:txBody>
      </p:sp>
      <p:sp>
        <p:nvSpPr>
          <p:cNvPr id="279" name="Google Shape;279;p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Now have a workflow for mapping additional collections from Digital Commons into Alma/Primo VE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Now have a method for greater control over records within our discovery system than we had with the OAI-PMH feed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Established a method for batch rather than manual uploads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Increased interoperability between systems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Looking forward</a:t>
            </a:r>
            <a:endParaRPr/>
          </a:p>
        </p:txBody>
      </p:sp>
      <p:sp>
        <p:nvSpPr>
          <p:cNvPr id="285" name="Google Shape;285;p2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Need for more research into benefits/problems with including OA content from an IR in a discovery systems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Need to e</a:t>
            </a:r>
            <a:r>
              <a:rPr lang="en"/>
              <a:t>xplore user experience in finding and using content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if any role do librarians play in helping to improve readership for institution specific content?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Will new systems/emerging technologies change the landscape?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4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9084"/>
              <a:buNone/>
            </a:pPr>
            <a:r>
              <a:rPr lang="en" sz="6755"/>
              <a:t>Thank You!!!</a:t>
            </a:r>
            <a:endParaRPr sz="6755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23404"/>
              <a:buNone/>
            </a:pPr>
            <a:r>
              <a:rPr lang="en"/>
              <a:t>Questions???</a:t>
            </a:r>
            <a:br>
              <a:rPr lang="en"/>
            </a:br>
            <a:br>
              <a:rPr lang="en"/>
            </a:br>
            <a:r>
              <a:rPr lang="en" sz="2088"/>
              <a:t>Sara Hoover</a:t>
            </a:r>
            <a:endParaRPr sz="2088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23404"/>
              <a:buNone/>
            </a:pPr>
            <a:r>
              <a:rPr lang="en" sz="2088"/>
              <a:t>Metadata and Scholarly Publishing Librarian,</a:t>
            </a:r>
            <a:endParaRPr sz="2088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23404"/>
              <a:buNone/>
            </a:pPr>
            <a:r>
              <a:rPr lang="en" sz="2088"/>
              <a:t>The George Washington University</a:t>
            </a:r>
            <a:endParaRPr sz="2088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23404"/>
              <a:buNone/>
            </a:pPr>
            <a:r>
              <a:rPr lang="en" sz="2088"/>
              <a:t>shoover@gwu.edu</a:t>
            </a:r>
            <a:endParaRPr sz="2088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296" name="Google Shape;296;p2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-28289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American Association of Colleges of Nursing. (2018, March 26). Defining scholarship in academic nursing task force consensus position statement.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https://www.aacnnursing.org/News-Information/Position-Statements-White-Papers/Defining-Scholarship-Nursing</a:t>
            </a:r>
            <a:endParaRPr/>
          </a:p>
          <a:p>
            <a:pPr indent="-28289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Breeding, M. (2021). 2021 Library systems report. American Libraries, May 3, 2021,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https://americanlibrariesmagazine.org/2021/05/03/2021-library-systems-report/</a:t>
            </a:r>
            <a:endParaRPr/>
          </a:p>
          <a:p>
            <a:pPr indent="-28289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Doctor of Nursing Practice Projects Collection. Health Sciences Research Commons. Retrieved 7 April 2022 from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https://hsrc.himmelfarb.gwu.edu/son_dnp/</a:t>
            </a:r>
            <a:endParaRPr/>
          </a:p>
          <a:p>
            <a:pPr indent="-28289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Doctor of Nursing Practice Projects Collection. Himmelfarb Special Collections &amp; Resources List. Retrieved 7 April 2022 from 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https://wrlc-gwahlth.primo.exlibrisgroup.com/discovery/collectionDiscovery?vid=01WRLC_GWAHLTH:01WRLC_GWAHLTH</a:t>
            </a:r>
            <a:endParaRPr/>
          </a:p>
          <a:p>
            <a:pPr indent="-28289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Hoffecker. (2020). Grey Literature Searching for Systematic Reviews in the Health Sciences. </a:t>
            </a:r>
            <a:r>
              <a:rPr i="1" lang="en"/>
              <a:t>The Serials Librarian</a:t>
            </a:r>
            <a:r>
              <a:rPr lang="en"/>
              <a:t>, 79(3-4), 252–260. </a:t>
            </a:r>
            <a:r>
              <a:rPr lang="en" u="sng">
                <a:solidFill>
                  <a:schemeClr val="hlink"/>
                </a:solidFill>
                <a:hlinkClick r:id="rId7"/>
              </a:rPr>
              <a:t>https://doi.org/10.1080/0361526X.2020.1847745</a:t>
            </a:r>
            <a:endParaRPr/>
          </a:p>
          <a:p>
            <a:pPr indent="-28289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Ex Libris. Managing Import Profiles. Retrieved 7 April 2022 from </a:t>
            </a:r>
            <a:r>
              <a:rPr lang="en" u="sng">
                <a:solidFill>
                  <a:schemeClr val="accent5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https://knowledge.exlibrisgroup.com/Alma/Product_Documentation/010Alma_Online_Help_(English)/040Resource_Management/060Record_Import/020Managing_Import_Profiles</a:t>
            </a:r>
            <a:endParaRPr/>
          </a:p>
          <a:p>
            <a:pPr indent="-28289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Kesten, K. Moran, K., Beebe, S., Conrad, D., Burson, R., Corrigan, C., Manderscheid, A. &amp; Pohl, E. (2021). Drivers for seeking the DNP degree and competencies acquired as reported by nurses in practice, </a:t>
            </a:r>
            <a:r>
              <a:rPr i="1" lang="en"/>
              <a:t>Journal of the American Association of Nurse Practitioners</a:t>
            </a:r>
            <a:r>
              <a:rPr lang="en"/>
              <a:t>, DOI 10.1097/JXX.0000000000000593 (published ahead of print)</a:t>
            </a:r>
            <a:endParaRPr/>
          </a:p>
          <a:p>
            <a:pPr indent="-28289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Kingsley, D. (2020). The “Impact Opportunity” for Academic Libraries through Grey Literature. </a:t>
            </a:r>
            <a:r>
              <a:rPr i="1" lang="en"/>
              <a:t>The Serials Librarian</a:t>
            </a:r>
            <a:r>
              <a:rPr lang="en"/>
              <a:t>, 79(3-4), 281–289. </a:t>
            </a:r>
            <a:r>
              <a:rPr lang="en" u="sng">
                <a:solidFill>
                  <a:schemeClr val="hlink"/>
                </a:solidFill>
                <a:hlinkClick r:id="rId9"/>
              </a:rPr>
              <a:t>https://doi.org/10.1080/0361526X.2020.1847744</a:t>
            </a:r>
            <a:endParaRPr/>
          </a:p>
          <a:p>
            <a:pPr indent="-28289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Pappas, C. &amp; Williams, I. (2011). Grey Literature: Its Emerging Importance. Journal of Hospital Librarianship, 11(3), 228–234. </a:t>
            </a:r>
            <a:r>
              <a:rPr lang="en" u="sng">
                <a:solidFill>
                  <a:schemeClr val="hlink"/>
                </a:solidFill>
                <a:hlinkClick r:id="rId10"/>
              </a:rPr>
              <a:t>https://doi.org/10.1080/15323269.2011.587100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Himmelfarb Health Sciences Library</a:t>
            </a:r>
            <a:endParaRPr/>
          </a:p>
        </p:txBody>
      </p:sp>
      <p:sp>
        <p:nvSpPr>
          <p:cNvPr id="112" name="Google Shape;112;p3"/>
          <p:cNvSpPr txBox="1"/>
          <p:nvPr>
            <p:ph idx="1" type="body"/>
          </p:nvPr>
        </p:nvSpPr>
        <p:spPr>
          <a:xfrm>
            <a:off x="471900" y="1919075"/>
            <a:ext cx="40578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89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Health Sciences Library for the George Washington University in Washington D.C. </a:t>
            </a:r>
            <a:endParaRPr/>
          </a:p>
          <a:p>
            <a:pPr indent="-34289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Serve the School of Medicine and Health Sciences, the Milken Institute School of Public Health, and the School of Nursing</a:t>
            </a:r>
            <a:endParaRPr/>
          </a:p>
          <a:p>
            <a:pPr indent="-34289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R1 institution </a:t>
            </a:r>
            <a:endParaRPr/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1954075"/>
            <a:ext cx="4372374" cy="24594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4" name="Google Shape;114;p3"/>
          <p:cNvSpPr txBox="1"/>
          <p:nvPr/>
        </p:nvSpPr>
        <p:spPr>
          <a:xfrm>
            <a:off x="4619425" y="4552025"/>
            <a:ext cx="4312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©The George Washington University </a:t>
            </a:r>
            <a:endParaRPr b="0" i="0" sz="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A tale of two systems…</a:t>
            </a:r>
            <a:endParaRPr/>
          </a:p>
        </p:txBody>
      </p:sp>
      <p:sp>
        <p:nvSpPr>
          <p:cNvPr id="120" name="Google Shape;120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grpSp>
        <p:nvGrpSpPr>
          <p:cNvPr id="121" name="Google Shape;121;p4"/>
          <p:cNvGrpSpPr/>
          <p:nvPr/>
        </p:nvGrpSpPr>
        <p:grpSpPr>
          <a:xfrm>
            <a:off x="4932628" y="2062691"/>
            <a:ext cx="2734094" cy="2833839"/>
            <a:chOff x="4363715" y="1587112"/>
            <a:chExt cx="1854000" cy="1854000"/>
          </a:xfrm>
        </p:grpSpPr>
        <p:sp>
          <p:nvSpPr>
            <p:cNvPr id="122" name="Google Shape;122;p4"/>
            <p:cNvSpPr/>
            <p:nvPr/>
          </p:nvSpPr>
          <p:spPr>
            <a:xfrm>
              <a:off x="4363715" y="1587112"/>
              <a:ext cx="1854000" cy="1854000"/>
            </a:xfrm>
            <a:prstGeom prst="ellipse">
              <a:avLst/>
            </a:prstGeom>
            <a:solidFill>
              <a:srgbClr val="249C90"/>
            </a:solidFill>
            <a:ln cap="flat" cmpd="sng" w="28575">
              <a:solidFill>
                <a:srgbClr val="83E3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 txBox="1"/>
            <p:nvPr/>
          </p:nvSpPr>
          <p:spPr>
            <a:xfrm>
              <a:off x="4607102" y="2130260"/>
              <a:ext cx="1436100" cy="76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en" sz="22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Alma /</a:t>
              </a:r>
              <a:endParaRPr b="0" i="0" sz="2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en" sz="22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Primo VE</a:t>
              </a:r>
              <a:endParaRPr b="0" i="0" sz="2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(</a:t>
              </a: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Discovery</a:t>
              </a: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systems)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4" name="Google Shape;124;p4"/>
          <p:cNvGrpSpPr/>
          <p:nvPr/>
        </p:nvGrpSpPr>
        <p:grpSpPr>
          <a:xfrm>
            <a:off x="1085532" y="2149243"/>
            <a:ext cx="2624337" cy="2657524"/>
            <a:chOff x="2013437" y="2347187"/>
            <a:chExt cx="1854000" cy="1854000"/>
          </a:xfrm>
        </p:grpSpPr>
        <p:sp>
          <p:nvSpPr>
            <p:cNvPr id="125" name="Google Shape;125;p4"/>
            <p:cNvSpPr/>
            <p:nvPr/>
          </p:nvSpPr>
          <p:spPr>
            <a:xfrm>
              <a:off x="2013437" y="2347187"/>
              <a:ext cx="1854000" cy="1854000"/>
            </a:xfrm>
            <a:prstGeom prst="ellipse">
              <a:avLst/>
            </a:prstGeom>
            <a:solidFill>
              <a:srgbClr val="1D7E74"/>
            </a:solidFill>
            <a:ln cap="flat" cmpd="sng" w="28575">
              <a:solidFill>
                <a:srgbClr val="83E3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 txBox="1"/>
            <p:nvPr/>
          </p:nvSpPr>
          <p:spPr>
            <a:xfrm>
              <a:off x="2358375" y="2934774"/>
              <a:ext cx="1190400" cy="84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en" sz="22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Digital Commons</a:t>
              </a:r>
              <a:endParaRPr b="0" i="0" sz="2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(OA repositories)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7" name="Google Shape;127;p4"/>
          <p:cNvSpPr/>
          <p:nvPr/>
        </p:nvSpPr>
        <p:spPr>
          <a:xfrm>
            <a:off x="3961838" y="3159475"/>
            <a:ext cx="718800" cy="359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Information Sharing Goal</a:t>
            </a:r>
            <a:endParaRPr/>
          </a:p>
        </p:txBody>
      </p:sp>
      <p:grpSp>
        <p:nvGrpSpPr>
          <p:cNvPr id="133" name="Google Shape;133;p9"/>
          <p:cNvGrpSpPr/>
          <p:nvPr/>
        </p:nvGrpSpPr>
        <p:grpSpPr>
          <a:xfrm>
            <a:off x="2862912" y="705454"/>
            <a:ext cx="2580031" cy="2408973"/>
            <a:chOff x="3664038" y="1663782"/>
            <a:chExt cx="1815900" cy="1815900"/>
          </a:xfrm>
        </p:grpSpPr>
        <p:sp>
          <p:nvSpPr>
            <p:cNvPr id="134" name="Google Shape;134;p9"/>
            <p:cNvSpPr/>
            <p:nvPr/>
          </p:nvSpPr>
          <p:spPr>
            <a:xfrm>
              <a:off x="3664038" y="1663782"/>
              <a:ext cx="1815900" cy="1815900"/>
            </a:xfrm>
            <a:prstGeom prst="ellipse">
              <a:avLst/>
            </a:prstGeom>
            <a:solidFill>
              <a:srgbClr val="1B786E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9"/>
            <p:cNvSpPr txBox="1"/>
            <p:nvPr/>
          </p:nvSpPr>
          <p:spPr>
            <a:xfrm>
              <a:off x="3899988" y="2158482"/>
              <a:ext cx="1344000" cy="8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Users</a:t>
              </a:r>
              <a:endParaRPr b="1" i="0" sz="1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6" name="Google Shape;136;p9"/>
          <p:cNvGrpSpPr/>
          <p:nvPr/>
        </p:nvGrpSpPr>
        <p:grpSpPr>
          <a:xfrm>
            <a:off x="1592098" y="3893146"/>
            <a:ext cx="1068600" cy="1068600"/>
            <a:chOff x="2859873" y="853971"/>
            <a:chExt cx="1068600" cy="1068600"/>
          </a:xfrm>
        </p:grpSpPr>
        <p:sp>
          <p:nvSpPr>
            <p:cNvPr id="137" name="Google Shape;137;p9"/>
            <p:cNvSpPr/>
            <p:nvPr/>
          </p:nvSpPr>
          <p:spPr>
            <a:xfrm>
              <a:off x="2859873" y="853971"/>
              <a:ext cx="1068600" cy="1068600"/>
            </a:xfrm>
            <a:prstGeom prst="ellipse">
              <a:avLst/>
            </a:prstGeom>
            <a:solidFill>
              <a:srgbClr val="155B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9"/>
            <p:cNvSpPr txBox="1"/>
            <p:nvPr/>
          </p:nvSpPr>
          <p:spPr>
            <a:xfrm>
              <a:off x="3012800" y="1022197"/>
              <a:ext cx="7626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OA Repositories</a:t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9" name="Google Shape;139;p9"/>
          <p:cNvGrpSpPr/>
          <p:nvPr/>
        </p:nvGrpSpPr>
        <p:grpSpPr>
          <a:xfrm>
            <a:off x="5809266" y="3868906"/>
            <a:ext cx="1068600" cy="1068600"/>
            <a:chOff x="5214448" y="3234278"/>
            <a:chExt cx="1068600" cy="1068600"/>
          </a:xfrm>
        </p:grpSpPr>
        <p:sp>
          <p:nvSpPr>
            <p:cNvPr id="140" name="Google Shape;140;p9"/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rgbClr val="155B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9"/>
            <p:cNvSpPr txBox="1"/>
            <p:nvPr/>
          </p:nvSpPr>
          <p:spPr>
            <a:xfrm>
              <a:off x="5367375" y="3402503"/>
              <a:ext cx="7626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Library Discovery Systems</a:t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142" name="Google Shape;142;p9"/>
          <p:cNvCxnSpPr/>
          <p:nvPr/>
        </p:nvCxnSpPr>
        <p:spPr>
          <a:xfrm>
            <a:off x="5107705" y="2973162"/>
            <a:ext cx="870358" cy="874938"/>
          </a:xfrm>
          <a:prstGeom prst="straightConnector1">
            <a:avLst/>
          </a:prstGeom>
          <a:noFill/>
          <a:ln cap="flat" cmpd="sng" w="9525">
            <a:solidFill>
              <a:srgbClr val="0075BC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3" name="Google Shape;143;p9"/>
          <p:cNvCxnSpPr/>
          <p:nvPr/>
        </p:nvCxnSpPr>
        <p:spPr>
          <a:xfrm rot="-5400000">
            <a:off x="2273600" y="2852472"/>
            <a:ext cx="907112" cy="901700"/>
          </a:xfrm>
          <a:prstGeom prst="straightConnector1">
            <a:avLst/>
          </a:prstGeom>
          <a:noFill/>
          <a:ln cap="flat" cmpd="sng" w="9525">
            <a:solidFill>
              <a:srgbClr val="0075BC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4" name="Google Shape;144;p9"/>
          <p:cNvCxnSpPr/>
          <p:nvPr/>
        </p:nvCxnSpPr>
        <p:spPr>
          <a:xfrm flipH="1">
            <a:off x="2695386" y="3179923"/>
            <a:ext cx="701561" cy="692064"/>
          </a:xfrm>
          <a:prstGeom prst="straightConnector1">
            <a:avLst/>
          </a:prstGeom>
          <a:noFill/>
          <a:ln cap="flat" cmpd="sng" w="9525">
            <a:solidFill>
              <a:srgbClr val="0075BC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5" name="Google Shape;145;p9"/>
          <p:cNvCxnSpPr/>
          <p:nvPr/>
        </p:nvCxnSpPr>
        <p:spPr>
          <a:xfrm flipH="1" rot="5400000">
            <a:off x="5352066" y="2842478"/>
            <a:ext cx="914400" cy="914400"/>
          </a:xfrm>
          <a:prstGeom prst="straightConnector1">
            <a:avLst/>
          </a:prstGeom>
          <a:noFill/>
          <a:ln cap="flat" cmpd="sng" w="9525">
            <a:solidFill>
              <a:srgbClr val="0075B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6" name="Google Shape;146;p9"/>
          <p:cNvSpPr/>
          <p:nvPr/>
        </p:nvSpPr>
        <p:spPr>
          <a:xfrm>
            <a:off x="4293253" y="4340545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0156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9"/>
          <p:cNvSpPr/>
          <p:nvPr/>
        </p:nvSpPr>
        <p:spPr>
          <a:xfrm flipH="1">
            <a:off x="3229492" y="3977003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0156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Digital Commons @ Himmelfarb</a:t>
            </a:r>
            <a:endParaRPr/>
          </a:p>
        </p:txBody>
      </p:sp>
      <p:sp>
        <p:nvSpPr>
          <p:cNvPr id="153" name="Google Shape;153;p5"/>
          <p:cNvSpPr txBox="1"/>
          <p:nvPr>
            <p:ph idx="1" type="body"/>
          </p:nvPr>
        </p:nvSpPr>
        <p:spPr>
          <a:xfrm>
            <a:off x="471900" y="1919075"/>
            <a:ext cx="3863100" cy="3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1718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2012: Himmelfarb acquires Digital Commons (Health Sciences Research Commons/HSRC)</a:t>
            </a:r>
            <a:endParaRPr/>
          </a:p>
          <a:p>
            <a:pPr indent="-31718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Uses:</a:t>
            </a:r>
            <a:endParaRPr/>
          </a:p>
          <a:p>
            <a:pPr indent="-309123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635"/>
              <a:t>Archiving full-text non-traditional/grey literature (policy briefs, conference posters, ETDs, etc.)</a:t>
            </a:r>
            <a:endParaRPr sz="1635"/>
          </a:p>
          <a:p>
            <a:pPr indent="-309123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635"/>
              <a:t>Citation archiving for faculty publications</a:t>
            </a:r>
            <a:endParaRPr sz="1635"/>
          </a:p>
          <a:p>
            <a:pPr indent="-30912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35"/>
              <a:t>Numbers: ~42,000 entries; ~875,000 total downloads/~177,000 downloads last year</a:t>
            </a:r>
            <a:endParaRPr sz="1635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17647"/>
              <a:buNone/>
            </a:pPr>
            <a:r>
              <a:t/>
            </a:r>
            <a:endParaRPr/>
          </a:p>
        </p:txBody>
      </p:sp>
      <p:pic>
        <p:nvPicPr>
          <p:cNvPr id="154" name="Google Shape;15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7050" y="1714500"/>
            <a:ext cx="4499899" cy="31393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5" name="Google Shape;155;p5"/>
          <p:cNvSpPr txBox="1"/>
          <p:nvPr/>
        </p:nvSpPr>
        <p:spPr>
          <a:xfrm>
            <a:off x="4454700" y="4883800"/>
            <a:ext cx="3623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Health Sciences Research Commons. https://hsrc.himmelfarb.gwu.edu/</a:t>
            </a:r>
            <a:endParaRPr b="0" i="0" sz="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Alma/Primo VE @ Himmelfarb</a:t>
            </a:r>
            <a:endParaRPr/>
          </a:p>
        </p:txBody>
      </p:sp>
      <p:sp>
        <p:nvSpPr>
          <p:cNvPr id="161" name="Google Shape;161;p6"/>
          <p:cNvSpPr txBox="1"/>
          <p:nvPr>
            <p:ph idx="1" type="body"/>
          </p:nvPr>
        </p:nvSpPr>
        <p:spPr>
          <a:xfrm>
            <a:off x="471900" y="1919075"/>
            <a:ext cx="24630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2018: Himmelfarb Health Sciences Library joined the Washington Research Library Consortium (WRLC)</a:t>
            </a:r>
            <a:endParaRPr/>
          </a:p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WRLC migrated to Ex Libris’ library service platform (Alma) and discovery service (Primo VE)</a:t>
            </a:r>
            <a:endParaRPr/>
          </a:p>
        </p:txBody>
      </p:sp>
      <p:pic>
        <p:nvPicPr>
          <p:cNvPr id="162" name="Google Shape;16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4900" y="1949200"/>
            <a:ext cx="6156724" cy="256235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3" name="Google Shape;163;p6"/>
          <p:cNvSpPr txBox="1"/>
          <p:nvPr/>
        </p:nvSpPr>
        <p:spPr>
          <a:xfrm>
            <a:off x="2934900" y="4554425"/>
            <a:ext cx="3743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Himmelfarb Health Sciences Library. https://himmelfarb.gwu.edu/</a:t>
            </a:r>
            <a:endParaRPr b="0" i="0" sz="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Our Question</a:t>
            </a:r>
            <a:endParaRPr/>
          </a:p>
        </p:txBody>
      </p:sp>
      <p:sp>
        <p:nvSpPr>
          <p:cNvPr id="169" name="Google Shape;169;p7"/>
          <p:cNvSpPr txBox="1"/>
          <p:nvPr>
            <p:ph idx="1" type="body"/>
          </p:nvPr>
        </p:nvSpPr>
        <p:spPr>
          <a:xfrm>
            <a:off x="471900" y="1919075"/>
            <a:ext cx="31110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Does content from an institutional repository (IR) have a place in a library catalog and if so, what are best practices for adding content?</a:t>
            </a:r>
            <a:endParaRPr/>
          </a:p>
        </p:txBody>
      </p:sp>
      <p:pic>
        <p:nvPicPr>
          <p:cNvPr id="170" name="Google Shape;17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7350" y="2571750"/>
            <a:ext cx="3066549" cy="254882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1" name="Google Shape;17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91023" y="1736975"/>
            <a:ext cx="3111126" cy="21113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2" name="Google Shape;172;p7"/>
          <p:cNvSpPr txBox="1"/>
          <p:nvPr/>
        </p:nvSpPr>
        <p:spPr>
          <a:xfrm>
            <a:off x="3391550" y="3848275"/>
            <a:ext cx="4312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Health Sciences Research Commons. </a:t>
            </a:r>
            <a:endParaRPr b="0" i="0" sz="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https://hsrc.himmelfarb.gwu.edu/ </a:t>
            </a:r>
            <a:endParaRPr b="0" i="0" sz="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7"/>
          <p:cNvSpPr txBox="1"/>
          <p:nvPr/>
        </p:nvSpPr>
        <p:spPr>
          <a:xfrm>
            <a:off x="6829000" y="2081700"/>
            <a:ext cx="2274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Doctor of Nursing Practice projects. https://himmelfarb.gwu.edu/</a:t>
            </a:r>
            <a:endParaRPr b="0" i="0" sz="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Answer: Yes!*</a:t>
            </a:r>
            <a:endParaRPr/>
          </a:p>
        </p:txBody>
      </p:sp>
      <p:sp>
        <p:nvSpPr>
          <p:cNvPr id="179" name="Google Shape;179;p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Despite the diminishing role of discovery services in the academic library marketplace (Breeding, 2021), the library catalog is still a potentially important avenue for discovery </a:t>
            </a:r>
            <a:endParaRPr/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Inclusion in a discovery systems helps to advance the dissemination of quality, institution specific content</a:t>
            </a:r>
            <a:endParaRPr/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Greater discovery within an </a:t>
            </a:r>
            <a:r>
              <a:rPr lang="en"/>
              <a:t>institution</a:t>
            </a:r>
            <a:r>
              <a:rPr lang="en"/>
              <a:t> = potential collaborations</a:t>
            </a:r>
            <a:endParaRPr/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Address practice gaps that can improve patient safety/improve the quality of healthcare (Kesten et al., 2021) </a:t>
            </a:r>
            <a:endParaRPr/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Growing body of literature highlights the importance of grey literature in health sciences research (Hoffecker, 2020; Kingsley, 2020; Pappas &amp; Williams, 2011)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Sara Hoover</dc:creator>
</cp:coreProperties>
</file>