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3"/>
  </p:notesMasterIdLst>
  <p:sldIdLst>
    <p:sldId id="258" r:id="rId2"/>
  </p:sldIdLst>
  <p:sldSz cx="43891200" cy="32918400"/>
  <p:notesSz cx="6858000" cy="9144000"/>
  <p:embeddedFontLst>
    <p:embeddedFont>
      <p:font typeface="Calibri" panose="020F0502020204030204" pitchFamily="34" charset="0"/>
      <p:regular r:id="rId4"/>
      <p:bold r:id="rId5"/>
      <p:italic r:id="rId6"/>
      <p:boldItalic r:id="rId7"/>
    </p:embeddedFont>
    <p:embeddedFont>
      <p:font typeface="Calibri Light" panose="020F0302020204030204" pitchFamily="34" charset="0"/>
      <p:regular r:id="rId8"/>
      <p:italic r:id="rId9"/>
    </p:embeddedFont>
    <p:embeddedFont>
      <p:font typeface="Segoe UI" panose="020B0502040204020203" pitchFamily="34" charset="0"/>
      <p:regular r:id="rId10"/>
      <p:bold r:id="rId11"/>
      <p:italic r:id="rId12"/>
      <p:boldItalic r:id="rId13"/>
    </p:embeddedFont>
    <p:embeddedFont>
      <p:font typeface="Segoe UI Semibold" panose="020B0702040204020203" pitchFamily="34" charset="0"/>
      <p:bold r:id="rId14"/>
      <p:boldItalic r:id="rId1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5C"/>
    <a:srgbClr val="A5A5A5"/>
    <a:srgbClr val="0060AD"/>
    <a:srgbClr val="3E75CF"/>
    <a:srgbClr val="F8E08E"/>
    <a:srgbClr val="009C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43" autoAdjust="0"/>
    <p:restoredTop sz="93926" autoAdjust="0"/>
  </p:normalViewPr>
  <p:slideViewPr>
    <p:cSldViewPr snapToGrid="0">
      <p:cViewPr>
        <p:scale>
          <a:sx n="20" d="100"/>
          <a:sy n="20" d="100"/>
        </p:scale>
        <p:origin x="412" y="-62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fonts/font12.fntdata"/><Relationship Id="rId10" Type="http://schemas.openxmlformats.org/officeDocument/2006/relationships/font" Target="fonts/font7.fntdata"/><Relationship Id="rId19" Type="http://schemas.openxmlformats.org/officeDocument/2006/relationships/tableStyles" Target="tableStyles.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B394B7-4958-4628-93D2-652F1EBE5DBD}" type="datetimeFigureOut">
              <a:rPr lang="en-US" smtClean="0"/>
              <a:t>10/20/2020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E4EB74-D511-4489-8057-6E6600B4846A}" type="slidenum">
              <a:rPr lang="en-US" smtClean="0"/>
              <a:t>‹#›</a:t>
            </a:fld>
            <a:endParaRPr lang="en-US"/>
          </a:p>
        </p:txBody>
      </p:sp>
    </p:spTree>
    <p:extLst>
      <p:ext uri="{BB962C8B-B14F-4D97-AF65-F5344CB8AC3E}">
        <p14:creationId xmlns:p14="http://schemas.microsoft.com/office/powerpoint/2010/main" val="1656851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E4EB74-D511-4489-8057-6E6600B4846A}" type="slidenum">
              <a:rPr lang="en-US" smtClean="0"/>
              <a:t>1</a:t>
            </a:fld>
            <a:endParaRPr lang="en-US"/>
          </a:p>
        </p:txBody>
      </p:sp>
    </p:spTree>
    <p:extLst>
      <p:ext uri="{BB962C8B-B14F-4D97-AF65-F5344CB8AC3E}">
        <p14:creationId xmlns:p14="http://schemas.microsoft.com/office/powerpoint/2010/main" val="1598894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C345C3-6356-4B70-ADC2-3B083F8957D7}"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74AE81-29DF-4EBA-87EA-4743BDA25C83}" type="slidenum">
              <a:rPr lang="en-US" smtClean="0"/>
              <a:t>‹#›</a:t>
            </a:fld>
            <a:endParaRPr lang="en-US"/>
          </a:p>
        </p:txBody>
      </p:sp>
    </p:spTree>
    <p:extLst>
      <p:ext uri="{BB962C8B-B14F-4D97-AF65-F5344CB8AC3E}">
        <p14:creationId xmlns:p14="http://schemas.microsoft.com/office/powerpoint/2010/main" val="1593873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C345C3-6356-4B70-ADC2-3B083F8957D7}"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74AE81-29DF-4EBA-87EA-4743BDA25C83}" type="slidenum">
              <a:rPr lang="en-US" smtClean="0"/>
              <a:t>‹#›</a:t>
            </a:fld>
            <a:endParaRPr lang="en-US"/>
          </a:p>
        </p:txBody>
      </p:sp>
    </p:spTree>
    <p:extLst>
      <p:ext uri="{BB962C8B-B14F-4D97-AF65-F5344CB8AC3E}">
        <p14:creationId xmlns:p14="http://schemas.microsoft.com/office/powerpoint/2010/main" val="1170514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C345C3-6356-4B70-ADC2-3B083F8957D7}"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74AE81-29DF-4EBA-87EA-4743BDA25C83}" type="slidenum">
              <a:rPr lang="en-US" smtClean="0"/>
              <a:t>‹#›</a:t>
            </a:fld>
            <a:endParaRPr lang="en-US"/>
          </a:p>
        </p:txBody>
      </p:sp>
    </p:spTree>
    <p:extLst>
      <p:ext uri="{BB962C8B-B14F-4D97-AF65-F5344CB8AC3E}">
        <p14:creationId xmlns:p14="http://schemas.microsoft.com/office/powerpoint/2010/main" val="224405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C345C3-6356-4B70-ADC2-3B083F8957D7}"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74AE81-29DF-4EBA-87EA-4743BDA25C83}" type="slidenum">
              <a:rPr lang="en-US" smtClean="0"/>
              <a:t>‹#›</a:t>
            </a:fld>
            <a:endParaRPr lang="en-US"/>
          </a:p>
        </p:txBody>
      </p:sp>
    </p:spTree>
    <p:extLst>
      <p:ext uri="{BB962C8B-B14F-4D97-AF65-F5344CB8AC3E}">
        <p14:creationId xmlns:p14="http://schemas.microsoft.com/office/powerpoint/2010/main" val="4077570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3C345C3-6356-4B70-ADC2-3B083F8957D7}"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74AE81-29DF-4EBA-87EA-4743BDA25C83}" type="slidenum">
              <a:rPr lang="en-US" smtClean="0"/>
              <a:t>‹#›</a:t>
            </a:fld>
            <a:endParaRPr lang="en-US"/>
          </a:p>
        </p:txBody>
      </p:sp>
    </p:spTree>
    <p:extLst>
      <p:ext uri="{BB962C8B-B14F-4D97-AF65-F5344CB8AC3E}">
        <p14:creationId xmlns:p14="http://schemas.microsoft.com/office/powerpoint/2010/main" val="26260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C345C3-6356-4B70-ADC2-3B083F8957D7}" type="datetimeFigureOut">
              <a:rPr lang="en-US" smtClean="0"/>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74AE81-29DF-4EBA-87EA-4743BDA25C83}" type="slidenum">
              <a:rPr lang="en-US" smtClean="0"/>
              <a:t>‹#›</a:t>
            </a:fld>
            <a:endParaRPr lang="en-US"/>
          </a:p>
        </p:txBody>
      </p:sp>
    </p:spTree>
    <p:extLst>
      <p:ext uri="{BB962C8B-B14F-4D97-AF65-F5344CB8AC3E}">
        <p14:creationId xmlns:p14="http://schemas.microsoft.com/office/powerpoint/2010/main" val="844297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C345C3-6356-4B70-ADC2-3B083F8957D7}" type="datetimeFigureOut">
              <a:rPr lang="en-US" smtClean="0"/>
              <a:t>10/20/2020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74AE81-29DF-4EBA-87EA-4743BDA25C83}" type="slidenum">
              <a:rPr lang="en-US" smtClean="0"/>
              <a:t>‹#›</a:t>
            </a:fld>
            <a:endParaRPr lang="en-US"/>
          </a:p>
        </p:txBody>
      </p:sp>
    </p:spTree>
    <p:extLst>
      <p:ext uri="{BB962C8B-B14F-4D97-AF65-F5344CB8AC3E}">
        <p14:creationId xmlns:p14="http://schemas.microsoft.com/office/powerpoint/2010/main" val="4026045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C345C3-6356-4B70-ADC2-3B083F8957D7}" type="datetimeFigureOut">
              <a:rPr lang="en-US" smtClean="0"/>
              <a:t>10/20/2020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74AE81-29DF-4EBA-87EA-4743BDA25C83}" type="slidenum">
              <a:rPr lang="en-US" smtClean="0"/>
              <a:t>‹#›</a:t>
            </a:fld>
            <a:endParaRPr lang="en-US"/>
          </a:p>
        </p:txBody>
      </p:sp>
    </p:spTree>
    <p:extLst>
      <p:ext uri="{BB962C8B-B14F-4D97-AF65-F5344CB8AC3E}">
        <p14:creationId xmlns:p14="http://schemas.microsoft.com/office/powerpoint/2010/main" val="2471840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C345C3-6356-4B70-ADC2-3B083F8957D7}" type="datetimeFigureOut">
              <a:rPr lang="en-US" smtClean="0"/>
              <a:t>10/20/2020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74AE81-29DF-4EBA-87EA-4743BDA25C83}" type="slidenum">
              <a:rPr lang="en-US" smtClean="0"/>
              <a:t>‹#›</a:t>
            </a:fld>
            <a:endParaRPr lang="en-US"/>
          </a:p>
        </p:txBody>
      </p:sp>
    </p:spTree>
    <p:extLst>
      <p:ext uri="{BB962C8B-B14F-4D97-AF65-F5344CB8AC3E}">
        <p14:creationId xmlns:p14="http://schemas.microsoft.com/office/powerpoint/2010/main" val="2545696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13C345C3-6356-4B70-ADC2-3B083F8957D7}" type="datetimeFigureOut">
              <a:rPr lang="en-US" smtClean="0"/>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74AE81-29DF-4EBA-87EA-4743BDA25C83}" type="slidenum">
              <a:rPr lang="en-US" smtClean="0"/>
              <a:t>‹#›</a:t>
            </a:fld>
            <a:endParaRPr lang="en-US"/>
          </a:p>
        </p:txBody>
      </p:sp>
    </p:spTree>
    <p:extLst>
      <p:ext uri="{BB962C8B-B14F-4D97-AF65-F5344CB8AC3E}">
        <p14:creationId xmlns:p14="http://schemas.microsoft.com/office/powerpoint/2010/main" val="997935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13C345C3-6356-4B70-ADC2-3B083F8957D7}" type="datetimeFigureOut">
              <a:rPr lang="en-US" smtClean="0"/>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74AE81-29DF-4EBA-87EA-4743BDA25C83}" type="slidenum">
              <a:rPr lang="en-US" smtClean="0"/>
              <a:t>‹#›</a:t>
            </a:fld>
            <a:endParaRPr lang="en-US"/>
          </a:p>
        </p:txBody>
      </p:sp>
    </p:spTree>
    <p:extLst>
      <p:ext uri="{BB962C8B-B14F-4D97-AF65-F5344CB8AC3E}">
        <p14:creationId xmlns:p14="http://schemas.microsoft.com/office/powerpoint/2010/main" val="2200732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13C345C3-6356-4B70-ADC2-3B083F8957D7}" type="datetimeFigureOut">
              <a:rPr lang="en-US" smtClean="0"/>
              <a:t>10/20/2020</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0674AE81-29DF-4EBA-87EA-4743BDA25C83}" type="slidenum">
              <a:rPr lang="en-US" smtClean="0"/>
              <a:t>‹#›</a:t>
            </a:fld>
            <a:endParaRPr lang="en-US"/>
          </a:p>
        </p:txBody>
      </p:sp>
    </p:spTree>
    <p:extLst>
      <p:ext uri="{BB962C8B-B14F-4D97-AF65-F5344CB8AC3E}">
        <p14:creationId xmlns:p14="http://schemas.microsoft.com/office/powerpoint/2010/main" val="21678282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3CD8A5FE-8B97-4B46-9BA4-C4900A0531D3}"/>
              </a:ext>
            </a:extLst>
          </p:cNvPr>
          <p:cNvCxnSpPr>
            <a:cxnSpLocks/>
            <a:endCxn id="59" idx="0"/>
          </p:cNvCxnSpPr>
          <p:nvPr/>
        </p:nvCxnSpPr>
        <p:spPr>
          <a:xfrm>
            <a:off x="5045034" y="14125535"/>
            <a:ext cx="0" cy="153486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347FFD7-C0EF-4A35-B314-959F8060488F}"/>
              </a:ext>
            </a:extLst>
          </p:cNvPr>
          <p:cNvCxnSpPr>
            <a:cxnSpLocks/>
          </p:cNvCxnSpPr>
          <p:nvPr/>
        </p:nvCxnSpPr>
        <p:spPr>
          <a:xfrm>
            <a:off x="8117863" y="14366980"/>
            <a:ext cx="0" cy="843699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D45F4A6-D99C-4359-BEF7-E097D4116F8D}"/>
              </a:ext>
            </a:extLst>
          </p:cNvPr>
          <p:cNvCxnSpPr>
            <a:cxnSpLocks/>
            <a:endCxn id="76" idx="0"/>
          </p:cNvCxnSpPr>
          <p:nvPr/>
        </p:nvCxnSpPr>
        <p:spPr>
          <a:xfrm>
            <a:off x="11190691" y="14481280"/>
            <a:ext cx="10005" cy="534866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5BB1717-D8F4-4228-9E70-AF8C03CB3386}"/>
              </a:ext>
            </a:extLst>
          </p:cNvPr>
          <p:cNvCxnSpPr>
            <a:cxnSpLocks/>
          </p:cNvCxnSpPr>
          <p:nvPr/>
        </p:nvCxnSpPr>
        <p:spPr>
          <a:xfrm flipH="1">
            <a:off x="14263520" y="14366980"/>
            <a:ext cx="1" cy="126150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A5EC7EA6-70F4-4D37-8835-77489C147F04}"/>
              </a:ext>
            </a:extLst>
          </p:cNvPr>
          <p:cNvCxnSpPr>
            <a:cxnSpLocks/>
            <a:endCxn id="73" idx="0"/>
          </p:cNvCxnSpPr>
          <p:nvPr/>
        </p:nvCxnSpPr>
        <p:spPr>
          <a:xfrm>
            <a:off x="17336348" y="14366980"/>
            <a:ext cx="0" cy="831603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40BFEDE3-D04E-44EC-99B4-77F554E72E94}"/>
              </a:ext>
            </a:extLst>
          </p:cNvPr>
          <p:cNvCxnSpPr>
            <a:cxnSpLocks/>
          </p:cNvCxnSpPr>
          <p:nvPr/>
        </p:nvCxnSpPr>
        <p:spPr>
          <a:xfrm flipH="1">
            <a:off x="20368281" y="14081230"/>
            <a:ext cx="40896" cy="563441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FF6BFE4-DCA8-4AD4-9DD6-4BC56ECE7859}"/>
              </a:ext>
            </a:extLst>
          </p:cNvPr>
          <p:cNvCxnSpPr>
            <a:cxnSpLocks/>
            <a:endCxn id="70" idx="0"/>
          </p:cNvCxnSpPr>
          <p:nvPr/>
        </p:nvCxnSpPr>
        <p:spPr>
          <a:xfrm>
            <a:off x="23482005" y="14570953"/>
            <a:ext cx="0" cy="11351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12B7654D-F07F-4396-B763-1D7B8277E001}"/>
              </a:ext>
            </a:extLst>
          </p:cNvPr>
          <p:cNvCxnSpPr>
            <a:cxnSpLocks/>
          </p:cNvCxnSpPr>
          <p:nvPr/>
        </p:nvCxnSpPr>
        <p:spPr>
          <a:xfrm flipH="1">
            <a:off x="26550295" y="14366980"/>
            <a:ext cx="4541" cy="841663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099F267-11ED-4D74-B51E-E9111A9F6B10}"/>
              </a:ext>
            </a:extLst>
          </p:cNvPr>
          <p:cNvCxnSpPr>
            <a:cxnSpLocks/>
          </p:cNvCxnSpPr>
          <p:nvPr/>
        </p:nvCxnSpPr>
        <p:spPr>
          <a:xfrm>
            <a:off x="32700491" y="14366980"/>
            <a:ext cx="0" cy="120971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42B8B55D-4DD7-4600-907F-5C4732CB80EF}"/>
              </a:ext>
            </a:extLst>
          </p:cNvPr>
          <p:cNvCxnSpPr>
            <a:cxnSpLocks/>
          </p:cNvCxnSpPr>
          <p:nvPr/>
        </p:nvCxnSpPr>
        <p:spPr>
          <a:xfrm>
            <a:off x="35773320" y="14366980"/>
            <a:ext cx="0" cy="843699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8F8C8700-F168-44C2-A080-5190A5EBDEE7}"/>
              </a:ext>
            </a:extLst>
          </p:cNvPr>
          <p:cNvCxnSpPr>
            <a:cxnSpLocks/>
          </p:cNvCxnSpPr>
          <p:nvPr/>
        </p:nvCxnSpPr>
        <p:spPr>
          <a:xfrm>
            <a:off x="38846166" y="14195530"/>
            <a:ext cx="0" cy="534249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txBox="1">
            <a:spLocks/>
          </p:cNvSpPr>
          <p:nvPr/>
        </p:nvSpPr>
        <p:spPr>
          <a:xfrm>
            <a:off x="904875" y="914434"/>
            <a:ext cx="42081449" cy="4777187"/>
          </a:xfrm>
          <a:prstGeom prst="rect">
            <a:avLst/>
          </a:prstGeom>
          <a:solidFill>
            <a:srgbClr val="003B5C"/>
          </a:solidFill>
        </p:spPr>
        <p:txBody>
          <a:bodyPr lIns="914400" tIns="914400" rIns="685800" bIns="685800">
            <a:noAutofit/>
          </a:bodyPr>
          <a:lst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a:lstStyle>
          <a:p>
            <a:pPr>
              <a:spcBef>
                <a:spcPts val="0"/>
              </a:spcBef>
              <a:spcAft>
                <a:spcPts val="1800"/>
              </a:spcAft>
            </a:pPr>
            <a:r>
              <a:rPr lang="en-US" sz="7600" dirty="0">
                <a:solidFill>
                  <a:schemeClr val="bg1"/>
                </a:solidFill>
                <a:latin typeface="Segoe UI Semibold" panose="020B0702040204020203" pitchFamily="34" charset="0"/>
                <a:cs typeface="Segoe UI Semibold" panose="020B0702040204020203" pitchFamily="34" charset="0"/>
              </a:rPr>
              <a:t>Building the Bridge Between Front-Line Clinicians and COVID-19 Information</a:t>
            </a:r>
          </a:p>
          <a:p>
            <a:pPr>
              <a:spcBef>
                <a:spcPts val="0"/>
              </a:spcBef>
              <a:spcAft>
                <a:spcPts val="1800"/>
              </a:spcAft>
            </a:pPr>
            <a:r>
              <a:rPr lang="it-IT" sz="4800" dirty="0">
                <a:solidFill>
                  <a:schemeClr val="bg1"/>
                </a:solidFill>
                <a:latin typeface="Segoe UI" panose="020B0502040204020203" pitchFamily="34" charset="0"/>
                <a:cs typeface="Segoe UI" panose="020B0502040204020203" pitchFamily="34" charset="0"/>
              </a:rPr>
              <a:t>Elaine Sullo, MLS, MAEd; Anne Linton, MS, MA</a:t>
            </a:r>
            <a:r>
              <a:rPr lang="en-US" sz="4800" dirty="0">
                <a:solidFill>
                  <a:schemeClr val="bg1"/>
                </a:solidFill>
                <a:latin typeface="Segoe UI" panose="020B0502040204020203" pitchFamily="34" charset="0"/>
                <a:cs typeface="Segoe UI" panose="020B0502040204020203" pitchFamily="34" charset="0"/>
              </a:rPr>
              <a:t>; Laura Abate, MSLS</a:t>
            </a:r>
          </a:p>
          <a:p>
            <a:pPr>
              <a:spcBef>
                <a:spcPts val="0"/>
              </a:spcBef>
              <a:spcAft>
                <a:spcPts val="1800"/>
              </a:spcAft>
            </a:pPr>
            <a:r>
              <a:rPr lang="en-US" sz="4800" dirty="0">
                <a:solidFill>
                  <a:schemeClr val="bg1"/>
                </a:solidFill>
                <a:latin typeface="Segoe UI" panose="020B0502040204020203" pitchFamily="34" charset="0"/>
                <a:cs typeface="Segoe UI" panose="020B0502040204020203" pitchFamily="34" charset="0"/>
              </a:rPr>
              <a:t>Himmelfarb Health Sciences Library, The George Washington University</a:t>
            </a:r>
            <a:endParaRPr lang="en-US" sz="6000" dirty="0">
              <a:solidFill>
                <a:schemeClr val="bg1"/>
              </a:solidFill>
              <a:latin typeface="Segoe UI" panose="020B0502040204020203" pitchFamily="34" charset="0"/>
              <a:cs typeface="Segoe UI" panose="020B0502040204020203"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69411" y="4109275"/>
            <a:ext cx="5083898" cy="969017"/>
          </a:xfrm>
          <a:prstGeom prst="rect">
            <a:avLst/>
          </a:prstGeom>
        </p:spPr>
      </p:pic>
      <p:sp>
        <p:nvSpPr>
          <p:cNvPr id="6" name="Subtitle 2"/>
          <p:cNvSpPr txBox="1">
            <a:spLocks/>
          </p:cNvSpPr>
          <p:nvPr/>
        </p:nvSpPr>
        <p:spPr>
          <a:xfrm>
            <a:off x="921643" y="6025758"/>
            <a:ext cx="14634338" cy="4079431"/>
          </a:xfrm>
          <a:prstGeom prst="rect">
            <a:avLst/>
          </a:prstGeom>
          <a:noFill/>
        </p:spPr>
        <p:txBody>
          <a:bodyPr lIns="457200" tIns="457200" rIns="457200" bIns="502920">
            <a:noAutofit/>
          </a:bodyPr>
          <a:lst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a:lstStyle>
          <a:p>
            <a:pPr marL="0" indent="0">
              <a:lnSpc>
                <a:spcPct val="100000"/>
              </a:lnSpc>
              <a:spcBef>
                <a:spcPts val="0"/>
              </a:spcBef>
              <a:spcAft>
                <a:spcPts val="1800"/>
              </a:spcAft>
              <a:buNone/>
            </a:pPr>
            <a:r>
              <a:rPr lang="en-US" sz="4000" dirty="0">
                <a:solidFill>
                  <a:srgbClr val="003B5C"/>
                </a:solidFill>
                <a:latin typeface="Segoe UI Semibold" panose="020B0702040204020203" pitchFamily="34" charset="0"/>
                <a:cs typeface="Segoe UI Semibold" panose="020B0702040204020203" pitchFamily="34" charset="0"/>
              </a:rPr>
              <a:t>Background:</a:t>
            </a:r>
          </a:p>
          <a:p>
            <a:pPr marL="0" indent="0">
              <a:lnSpc>
                <a:spcPct val="100000"/>
              </a:lnSpc>
              <a:spcBef>
                <a:spcPts val="0"/>
              </a:spcBef>
              <a:spcAft>
                <a:spcPts val="1800"/>
              </a:spcAft>
              <a:buNone/>
            </a:pPr>
            <a:r>
              <a:rPr lang="en-US" sz="3000" dirty="0">
                <a:solidFill>
                  <a:srgbClr val="003B5C"/>
                </a:solidFill>
                <a:latin typeface="Segoe UI" panose="020B0502040204020203" pitchFamily="34" charset="0"/>
                <a:cs typeface="Segoe UI" panose="020B0502040204020203" pitchFamily="34" charset="0"/>
              </a:rPr>
              <a:t>To streamline the acquisition of reliable information for front-line clinicians, GW's Incident Management Team, and operational enterprise leaders, Librarians and School of Medicine and Health Sciences Clinical Public Health Office physicians developed an Intelligence Report as well as COVID-19 Research Guides.  These tools provide routine updates and knowledge bases for concise, authoritative COVID-19 information.</a:t>
            </a:r>
          </a:p>
        </p:txBody>
      </p:sp>
      <p:sp>
        <p:nvSpPr>
          <p:cNvPr id="56" name="Subtitle 2">
            <a:extLst>
              <a:ext uri="{FF2B5EF4-FFF2-40B4-BE49-F238E27FC236}">
                <a16:creationId xmlns:a16="http://schemas.microsoft.com/office/drawing/2014/main" id="{A561E51D-ED8F-4FB7-A185-37FD3F0C4EBB}"/>
              </a:ext>
            </a:extLst>
          </p:cNvPr>
          <p:cNvSpPr txBox="1">
            <a:spLocks/>
          </p:cNvSpPr>
          <p:nvPr/>
        </p:nvSpPr>
        <p:spPr>
          <a:xfrm>
            <a:off x="15555981" y="6025758"/>
            <a:ext cx="27381577" cy="4659208"/>
          </a:xfrm>
          <a:prstGeom prst="rect">
            <a:avLst/>
          </a:prstGeom>
          <a:noFill/>
        </p:spPr>
        <p:txBody>
          <a:bodyPr lIns="457200" tIns="457200" rIns="457200" bIns="502920">
            <a:noAutofit/>
          </a:bodyPr>
          <a:lst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a:lstStyle>
          <a:p>
            <a:pPr marL="0" indent="0">
              <a:lnSpc>
                <a:spcPct val="100000"/>
              </a:lnSpc>
              <a:spcBef>
                <a:spcPts val="0"/>
              </a:spcBef>
              <a:spcAft>
                <a:spcPts val="1800"/>
              </a:spcAft>
              <a:buNone/>
            </a:pPr>
            <a:r>
              <a:rPr lang="en-US" sz="4000" dirty="0">
                <a:solidFill>
                  <a:srgbClr val="003B5C"/>
                </a:solidFill>
                <a:latin typeface="Segoe UI Semibold" panose="020B0702040204020203" pitchFamily="34" charset="0"/>
                <a:cs typeface="Segoe UI Semibold" panose="020B0702040204020203" pitchFamily="34" charset="0"/>
              </a:rPr>
              <a:t>Methods: </a:t>
            </a:r>
          </a:p>
          <a:p>
            <a:pPr marL="0" indent="0">
              <a:lnSpc>
                <a:spcPct val="100000"/>
              </a:lnSpc>
              <a:spcBef>
                <a:spcPts val="0"/>
              </a:spcBef>
              <a:spcAft>
                <a:spcPts val="1200"/>
              </a:spcAft>
              <a:buNone/>
            </a:pPr>
            <a:r>
              <a:rPr lang="en-US" sz="3000" dirty="0">
                <a:solidFill>
                  <a:srgbClr val="003B5C"/>
                </a:solidFill>
                <a:latin typeface="Segoe UI" panose="020B0502040204020203" pitchFamily="34" charset="0"/>
                <a:cs typeface="Segoe UI" panose="020B0502040204020203" pitchFamily="34" charset="0"/>
              </a:rPr>
              <a:t>At the request of the school’s Senior Associate Dean for Clinical Public Health, an Intelligence Gathering Team was created to perform surveillance on COVID-19 information and resources. Team members, including librarians, submit research articles, literature, websites, etc. via a Google form, along with a 1-2 sentence summary of the key takeaway points. The information is then synthesized, curated, categorized, and compiled by librarians into an Intelligence Report, which is reviewed by a small group of content experts before it is disseminated. Librarians and clinicians rotate, so one librarian/clinician pair is responsible for the process each week. When completed, each Intelligence Report is distributed electronically, highlights are presented to hospital administration via a weekly conference call, and content is posted on the library’s website in the COVID-19 Intelligence Report </a:t>
            </a:r>
            <a:r>
              <a:rPr lang="en-US" sz="3000" dirty="0" err="1">
                <a:solidFill>
                  <a:srgbClr val="003B5C"/>
                </a:solidFill>
                <a:latin typeface="Segoe UI" panose="020B0502040204020203" pitchFamily="34" charset="0"/>
                <a:cs typeface="Segoe UI" panose="020B0502040204020203" pitchFamily="34" charset="0"/>
              </a:rPr>
              <a:t>LibGuide</a:t>
            </a:r>
            <a:r>
              <a:rPr lang="en-US" sz="3000" dirty="0">
                <a:solidFill>
                  <a:srgbClr val="003B5C"/>
                </a:solidFill>
                <a:latin typeface="Segoe UI" panose="020B0502040204020203" pitchFamily="34" charset="0"/>
                <a:cs typeface="Segoe UI" panose="020B0502040204020203" pitchFamily="34" charset="0"/>
              </a:rPr>
              <a:t>.</a:t>
            </a:r>
          </a:p>
        </p:txBody>
      </p:sp>
      <p:cxnSp>
        <p:nvCxnSpPr>
          <p:cNvPr id="58" name="Straight Connector 57">
            <a:extLst>
              <a:ext uri="{FF2B5EF4-FFF2-40B4-BE49-F238E27FC236}">
                <a16:creationId xmlns:a16="http://schemas.microsoft.com/office/drawing/2014/main" id="{BA54F5AE-9425-4B02-98A2-B55614CB2813}"/>
              </a:ext>
            </a:extLst>
          </p:cNvPr>
          <p:cNvCxnSpPr>
            <a:cxnSpLocks/>
          </p:cNvCxnSpPr>
          <p:nvPr/>
        </p:nvCxnSpPr>
        <p:spPr>
          <a:xfrm>
            <a:off x="15498255" y="6454588"/>
            <a:ext cx="0" cy="4160855"/>
          </a:xfrm>
          <a:prstGeom prst="line">
            <a:avLst/>
          </a:prstGeom>
          <a:ln>
            <a:solidFill>
              <a:srgbClr val="003B5C"/>
            </a:solidFill>
          </a:ln>
        </p:spPr>
        <p:style>
          <a:lnRef idx="1">
            <a:schemeClr val="accent2"/>
          </a:lnRef>
          <a:fillRef idx="0">
            <a:schemeClr val="accent2"/>
          </a:fillRef>
          <a:effectRef idx="0">
            <a:schemeClr val="accent2"/>
          </a:effectRef>
          <a:fontRef idx="minor">
            <a:schemeClr val="tx1"/>
          </a:fontRef>
        </p:style>
      </p:cxnSp>
      <p:cxnSp>
        <p:nvCxnSpPr>
          <p:cNvPr id="25" name="Straight Connector 24">
            <a:extLst>
              <a:ext uri="{FF2B5EF4-FFF2-40B4-BE49-F238E27FC236}">
                <a16:creationId xmlns:a16="http://schemas.microsoft.com/office/drawing/2014/main" id="{5C5B8FFD-D3CD-42A3-8218-6A330AEBF768}"/>
              </a:ext>
            </a:extLst>
          </p:cNvPr>
          <p:cNvCxnSpPr/>
          <p:nvPr/>
        </p:nvCxnSpPr>
        <p:spPr>
          <a:xfrm>
            <a:off x="937643" y="10615443"/>
            <a:ext cx="42015915" cy="0"/>
          </a:xfrm>
          <a:prstGeom prst="line">
            <a:avLst/>
          </a:prstGeom>
          <a:ln>
            <a:solidFill>
              <a:srgbClr val="003B5C"/>
            </a:solidFill>
          </a:ln>
        </p:spPr>
        <p:style>
          <a:lnRef idx="1">
            <a:schemeClr val="accent1"/>
          </a:lnRef>
          <a:fillRef idx="0">
            <a:schemeClr val="accent1"/>
          </a:fillRef>
          <a:effectRef idx="0">
            <a:schemeClr val="accent1"/>
          </a:effectRef>
          <a:fontRef idx="minor">
            <a:schemeClr val="tx1"/>
          </a:fontRef>
        </p:style>
      </p:cxnSp>
      <p:sp>
        <p:nvSpPr>
          <p:cNvPr id="62" name="Subtitle 2">
            <a:extLst>
              <a:ext uri="{FF2B5EF4-FFF2-40B4-BE49-F238E27FC236}">
                <a16:creationId xmlns:a16="http://schemas.microsoft.com/office/drawing/2014/main" id="{089D9AB1-CABF-4802-903F-C8865B42F6CB}"/>
              </a:ext>
            </a:extLst>
          </p:cNvPr>
          <p:cNvSpPr txBox="1">
            <a:spLocks/>
          </p:cNvSpPr>
          <p:nvPr/>
        </p:nvSpPr>
        <p:spPr>
          <a:xfrm>
            <a:off x="12047579" y="26047101"/>
            <a:ext cx="14230350" cy="4079431"/>
          </a:xfrm>
          <a:prstGeom prst="rect">
            <a:avLst/>
          </a:prstGeom>
          <a:noFill/>
        </p:spPr>
        <p:txBody>
          <a:bodyPr lIns="457200" tIns="457200" rIns="457200" bIns="502920">
            <a:noAutofit/>
          </a:bodyPr>
          <a:lst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a:lstStyle>
          <a:p>
            <a:pPr marL="0" indent="0">
              <a:lnSpc>
                <a:spcPct val="100000"/>
              </a:lnSpc>
              <a:spcBef>
                <a:spcPts val="0"/>
              </a:spcBef>
              <a:spcAft>
                <a:spcPts val="1800"/>
              </a:spcAft>
              <a:buNone/>
            </a:pPr>
            <a:r>
              <a:rPr lang="en-US" sz="4000" dirty="0">
                <a:solidFill>
                  <a:srgbClr val="003B5C"/>
                </a:solidFill>
                <a:latin typeface="Segoe UI Semibold" panose="020B0702040204020203" pitchFamily="34" charset="0"/>
                <a:cs typeface="Segoe UI Semibold" panose="020B0702040204020203" pitchFamily="34" charset="0"/>
              </a:rPr>
              <a:t>Results</a:t>
            </a:r>
            <a:endParaRPr lang="en-US" sz="3400" dirty="0">
              <a:solidFill>
                <a:srgbClr val="003B5C"/>
              </a:solidFill>
              <a:latin typeface="Segoe UI Semibold" panose="020B0702040204020203" pitchFamily="34" charset="0"/>
              <a:cs typeface="Segoe UI Semibold" panose="020B0702040204020203" pitchFamily="34" charset="0"/>
            </a:endParaRPr>
          </a:p>
          <a:p>
            <a:pPr marL="0" indent="0">
              <a:lnSpc>
                <a:spcPct val="100000"/>
              </a:lnSpc>
              <a:spcBef>
                <a:spcPts val="0"/>
              </a:spcBef>
              <a:spcAft>
                <a:spcPts val="1800"/>
              </a:spcAft>
              <a:buNone/>
            </a:pPr>
            <a:r>
              <a:rPr lang="en-US" sz="3000" dirty="0">
                <a:solidFill>
                  <a:srgbClr val="003B5C"/>
                </a:solidFill>
                <a:latin typeface="Segoe UI" panose="020B0502040204020203" pitchFamily="34" charset="0"/>
                <a:cs typeface="Segoe UI" panose="020B0502040204020203" pitchFamily="34" charset="0"/>
              </a:rPr>
              <a:t>Librarians assisted in creating and posting 18 Intelligence Reports. From March 25, 2020 to September 30, 2020, team members submitted over 650 resources using the Google Form, with over 300 of these resources submitted by librarians. During this time period, the Intelligence Report received over 6,000 views, with the highest daily view recorded on May 11, 2020 with 160 views.  Daily views did not exceed 100 following May 19, 2020, on which date views totaled 119.  This trend in daily views followed the trends in Washington, D.C. coronavirus data. </a:t>
            </a:r>
          </a:p>
          <a:p>
            <a:pPr marL="0" indent="0">
              <a:lnSpc>
                <a:spcPct val="100000"/>
              </a:lnSpc>
              <a:spcBef>
                <a:spcPts val="0"/>
              </a:spcBef>
              <a:spcAft>
                <a:spcPts val="1800"/>
              </a:spcAft>
              <a:buNone/>
            </a:pPr>
            <a:r>
              <a:rPr lang="en-US" sz="3000" dirty="0">
                <a:solidFill>
                  <a:srgbClr val="003B5C"/>
                </a:solidFill>
                <a:latin typeface="Segoe UI" panose="020B0502040204020203" pitchFamily="34" charset="0"/>
                <a:cs typeface="Segoe UI" panose="020B0502040204020203" pitchFamily="34" charset="0"/>
              </a:rPr>
              <a:t>From mid-April to mid-May the number of coronavirus patients in D.C. hospitals exceeded 400. Numbers declined after mid-May through summer.</a:t>
            </a:r>
          </a:p>
          <a:p>
            <a:pPr marL="0" indent="0">
              <a:lnSpc>
                <a:spcPct val="100000"/>
              </a:lnSpc>
              <a:spcBef>
                <a:spcPts val="0"/>
              </a:spcBef>
              <a:spcAft>
                <a:spcPts val="1800"/>
              </a:spcAft>
              <a:buNone/>
            </a:pPr>
            <a:endParaRPr lang="en-US" sz="3000" dirty="0">
              <a:solidFill>
                <a:srgbClr val="003B5C"/>
              </a:solidFill>
              <a:latin typeface="Segoe UI" panose="020B0502040204020203" pitchFamily="34" charset="0"/>
              <a:cs typeface="Segoe UI" panose="020B0502040204020203" pitchFamily="34" charset="0"/>
            </a:endParaRPr>
          </a:p>
        </p:txBody>
      </p:sp>
      <p:sp>
        <p:nvSpPr>
          <p:cNvPr id="63" name="Subtitle 2">
            <a:extLst>
              <a:ext uri="{FF2B5EF4-FFF2-40B4-BE49-F238E27FC236}">
                <a16:creationId xmlns:a16="http://schemas.microsoft.com/office/drawing/2014/main" id="{3C788826-1F94-44C6-AC91-909141137CE3}"/>
              </a:ext>
            </a:extLst>
          </p:cNvPr>
          <p:cNvSpPr txBox="1">
            <a:spLocks/>
          </p:cNvSpPr>
          <p:nvPr/>
        </p:nvSpPr>
        <p:spPr>
          <a:xfrm>
            <a:off x="26316313" y="26047101"/>
            <a:ext cx="16821884" cy="4079431"/>
          </a:xfrm>
          <a:prstGeom prst="rect">
            <a:avLst/>
          </a:prstGeom>
          <a:noFill/>
        </p:spPr>
        <p:txBody>
          <a:bodyPr lIns="457200" tIns="457200" rIns="457200" bIns="502920">
            <a:noAutofit/>
          </a:bodyPr>
          <a:lst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a:lstStyle>
          <a:p>
            <a:pPr marL="0" indent="0">
              <a:lnSpc>
                <a:spcPct val="100000"/>
              </a:lnSpc>
              <a:spcBef>
                <a:spcPts val="0"/>
              </a:spcBef>
              <a:spcAft>
                <a:spcPts val="1800"/>
              </a:spcAft>
              <a:buNone/>
            </a:pPr>
            <a:r>
              <a:rPr lang="en-US" sz="4000" dirty="0">
                <a:solidFill>
                  <a:srgbClr val="003B5C"/>
                </a:solidFill>
                <a:latin typeface="Segoe UI Semibold" panose="020B0702040204020203" pitchFamily="34" charset="0"/>
                <a:cs typeface="Segoe UI Semibold" panose="020B0702040204020203" pitchFamily="34" charset="0"/>
              </a:rPr>
              <a:t>Conclusion</a:t>
            </a:r>
            <a:endParaRPr lang="en-US" sz="3400" dirty="0">
              <a:solidFill>
                <a:srgbClr val="003B5C"/>
              </a:solidFill>
              <a:latin typeface="Segoe UI Semibold" panose="020B0702040204020203" pitchFamily="34" charset="0"/>
              <a:cs typeface="Segoe UI Semibold" panose="020B0702040204020203" pitchFamily="34" charset="0"/>
            </a:endParaRPr>
          </a:p>
          <a:p>
            <a:pPr marL="0" indent="0">
              <a:lnSpc>
                <a:spcPct val="100000"/>
              </a:lnSpc>
              <a:spcBef>
                <a:spcPts val="0"/>
              </a:spcBef>
              <a:spcAft>
                <a:spcPts val="1200"/>
              </a:spcAft>
              <a:buNone/>
            </a:pPr>
            <a:r>
              <a:rPr lang="en-US" sz="3000" dirty="0">
                <a:solidFill>
                  <a:srgbClr val="003B5C"/>
                </a:solidFill>
                <a:latin typeface="Segoe UI" panose="020B0502040204020203" pitchFamily="34" charset="0"/>
                <a:cs typeface="Segoe UI" panose="020B0502040204020203" pitchFamily="34" charset="0"/>
              </a:rPr>
              <a:t>Himmelfarb librarians collaborated in the development of Intelligence Reports for front-line clinicians and the GW Incidence Management Team. Librarians surveyed the literature, collected and collated information resources, maintained </a:t>
            </a:r>
            <a:r>
              <a:rPr lang="en-US" sz="3000" dirty="0" err="1">
                <a:solidFill>
                  <a:srgbClr val="003B5C"/>
                </a:solidFill>
                <a:latin typeface="Segoe UI" panose="020B0502040204020203" pitchFamily="34" charset="0"/>
                <a:cs typeface="Segoe UI" panose="020B0502040204020203" pitchFamily="34" charset="0"/>
              </a:rPr>
              <a:t>LibGuides</a:t>
            </a:r>
            <a:r>
              <a:rPr lang="en-US" sz="3000" dirty="0">
                <a:solidFill>
                  <a:srgbClr val="003B5C"/>
                </a:solidFill>
                <a:latin typeface="Segoe UI" panose="020B0502040204020203" pitchFamily="34" charset="0"/>
                <a:cs typeface="Segoe UI" panose="020B0502040204020203" pitchFamily="34" charset="0"/>
              </a:rPr>
              <a:t> for information dissemination, and assisted in meeting the information needs for our university hospital’s pandemic response.</a:t>
            </a:r>
          </a:p>
          <a:p>
            <a:pPr marL="0" indent="0">
              <a:lnSpc>
                <a:spcPct val="100000"/>
              </a:lnSpc>
              <a:spcBef>
                <a:spcPts val="0"/>
              </a:spcBef>
              <a:buNone/>
            </a:pPr>
            <a:r>
              <a:rPr lang="en-US" sz="3000" dirty="0">
                <a:solidFill>
                  <a:srgbClr val="003B5C"/>
                </a:solidFill>
                <a:latin typeface="Segoe UI" panose="020B0502040204020203" pitchFamily="34" charset="0"/>
                <a:cs typeface="Segoe UI" panose="020B0502040204020203" pitchFamily="34" charset="0"/>
              </a:rPr>
              <a:t>Librarians provide crucial information skills for supporting response efforts, and the unique contributions of Himmelfarb librarians led to new relationships and increased recognition of</a:t>
            </a:r>
          </a:p>
          <a:p>
            <a:pPr marL="0" indent="0">
              <a:lnSpc>
                <a:spcPct val="100000"/>
              </a:lnSpc>
              <a:spcBef>
                <a:spcPts val="0"/>
              </a:spcBef>
              <a:buNone/>
            </a:pPr>
            <a:r>
              <a:rPr lang="en-US" sz="3000" dirty="0">
                <a:solidFill>
                  <a:srgbClr val="003B5C"/>
                </a:solidFill>
                <a:latin typeface="Segoe UI" panose="020B0502040204020203" pitchFamily="34" charset="0"/>
                <a:cs typeface="Segoe UI" panose="020B0502040204020203" pitchFamily="34" charset="0"/>
              </a:rPr>
              <a:t>librarian expertise.</a:t>
            </a:r>
          </a:p>
        </p:txBody>
      </p:sp>
      <p:sp>
        <p:nvSpPr>
          <p:cNvPr id="64" name="Subtitle 2">
            <a:extLst>
              <a:ext uri="{FF2B5EF4-FFF2-40B4-BE49-F238E27FC236}">
                <a16:creationId xmlns:a16="http://schemas.microsoft.com/office/drawing/2014/main" id="{7BB55309-C9BA-41EE-A4A3-C8C83FE98920}"/>
              </a:ext>
            </a:extLst>
          </p:cNvPr>
          <p:cNvSpPr txBox="1">
            <a:spLocks/>
          </p:cNvSpPr>
          <p:nvPr/>
        </p:nvSpPr>
        <p:spPr>
          <a:xfrm>
            <a:off x="921643" y="26047101"/>
            <a:ext cx="11061542" cy="4079431"/>
          </a:xfrm>
          <a:prstGeom prst="rect">
            <a:avLst/>
          </a:prstGeom>
          <a:noFill/>
        </p:spPr>
        <p:txBody>
          <a:bodyPr lIns="457200" tIns="457200" rIns="457200" bIns="502920">
            <a:noAutofit/>
          </a:bodyPr>
          <a:lst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a:lstStyle>
          <a:p>
            <a:pPr marL="0" indent="0">
              <a:lnSpc>
                <a:spcPct val="100000"/>
              </a:lnSpc>
              <a:spcBef>
                <a:spcPts val="0"/>
              </a:spcBef>
              <a:spcAft>
                <a:spcPts val="1800"/>
              </a:spcAft>
              <a:buNone/>
            </a:pPr>
            <a:r>
              <a:rPr lang="en-US" sz="4000" dirty="0">
                <a:solidFill>
                  <a:srgbClr val="003B5C"/>
                </a:solidFill>
                <a:latin typeface="Segoe UI Semibold" panose="020B0702040204020203" pitchFamily="34" charset="0"/>
                <a:cs typeface="Segoe UI Semibold" panose="020B0702040204020203" pitchFamily="34" charset="0"/>
              </a:rPr>
              <a:t>Challenges</a:t>
            </a:r>
            <a:endParaRPr lang="en-US" sz="3400" dirty="0">
              <a:solidFill>
                <a:srgbClr val="003B5C"/>
              </a:solidFill>
              <a:latin typeface="Segoe UI Semibold" panose="020B0702040204020203" pitchFamily="34" charset="0"/>
              <a:cs typeface="Segoe UI Semibold" panose="020B0702040204020203" pitchFamily="34" charset="0"/>
            </a:endParaRPr>
          </a:p>
          <a:p>
            <a:pPr marL="0" indent="0">
              <a:lnSpc>
                <a:spcPct val="100000"/>
              </a:lnSpc>
              <a:spcBef>
                <a:spcPts val="0"/>
              </a:spcBef>
              <a:spcAft>
                <a:spcPts val="1800"/>
              </a:spcAft>
              <a:buNone/>
            </a:pPr>
            <a:r>
              <a:rPr lang="en-US" sz="3000" dirty="0">
                <a:solidFill>
                  <a:srgbClr val="003B5C"/>
                </a:solidFill>
                <a:latin typeface="Segoe UI" panose="020B0502040204020203" pitchFamily="34" charset="0"/>
                <a:cs typeface="Segoe UI" panose="020B0502040204020203" pitchFamily="34" charset="0"/>
              </a:rPr>
              <a:t>1. Documentation and archival processes</a:t>
            </a:r>
          </a:p>
          <a:p>
            <a:pPr marL="0" indent="0">
              <a:lnSpc>
                <a:spcPct val="100000"/>
              </a:lnSpc>
              <a:spcBef>
                <a:spcPts val="0"/>
              </a:spcBef>
              <a:spcAft>
                <a:spcPts val="1800"/>
              </a:spcAft>
              <a:buNone/>
            </a:pPr>
            <a:r>
              <a:rPr lang="en-US" sz="3000" dirty="0">
                <a:solidFill>
                  <a:srgbClr val="003B5C"/>
                </a:solidFill>
                <a:latin typeface="Segoe UI" panose="020B0502040204020203" pitchFamily="34" charset="0"/>
                <a:cs typeface="Segoe UI" panose="020B0502040204020203" pitchFamily="34" charset="0"/>
              </a:rPr>
              <a:t>2. Building and maintaining a virtual team</a:t>
            </a:r>
          </a:p>
          <a:p>
            <a:pPr marL="0" indent="0">
              <a:lnSpc>
                <a:spcPct val="100000"/>
              </a:lnSpc>
              <a:spcBef>
                <a:spcPts val="0"/>
              </a:spcBef>
              <a:spcAft>
                <a:spcPts val="1800"/>
              </a:spcAft>
              <a:buNone/>
            </a:pPr>
            <a:r>
              <a:rPr lang="en-US" sz="3000" dirty="0">
                <a:solidFill>
                  <a:srgbClr val="003B5C"/>
                </a:solidFill>
                <a:latin typeface="Segoe UI" panose="020B0502040204020203" pitchFamily="34" charset="0"/>
                <a:cs typeface="Segoe UI" panose="020B0502040204020203" pitchFamily="34" charset="0"/>
              </a:rPr>
              <a:t>3. Transitioning workflows for a virtual team</a:t>
            </a:r>
          </a:p>
          <a:p>
            <a:pPr marL="0" indent="0">
              <a:lnSpc>
                <a:spcPct val="100000"/>
              </a:lnSpc>
              <a:spcBef>
                <a:spcPts val="0"/>
              </a:spcBef>
              <a:spcAft>
                <a:spcPts val="1800"/>
              </a:spcAft>
              <a:buNone/>
            </a:pPr>
            <a:r>
              <a:rPr lang="en-US" sz="3000" dirty="0">
                <a:solidFill>
                  <a:srgbClr val="003B5C"/>
                </a:solidFill>
                <a:latin typeface="Segoe UI" panose="020B0502040204020203" pitchFamily="34" charset="0"/>
                <a:cs typeface="Segoe UI" panose="020B0502040204020203" pitchFamily="34" charset="0"/>
              </a:rPr>
              <a:t>4. Engagement of team members</a:t>
            </a:r>
          </a:p>
          <a:p>
            <a:pPr marL="0" indent="0">
              <a:lnSpc>
                <a:spcPct val="100000"/>
              </a:lnSpc>
              <a:spcBef>
                <a:spcPts val="0"/>
              </a:spcBef>
              <a:spcAft>
                <a:spcPts val="1800"/>
              </a:spcAft>
              <a:buNone/>
            </a:pPr>
            <a:r>
              <a:rPr lang="en-US" sz="3000" dirty="0">
                <a:solidFill>
                  <a:srgbClr val="003B5C"/>
                </a:solidFill>
                <a:latin typeface="Segoe UI" panose="020B0502040204020203" pitchFamily="34" charset="0"/>
                <a:cs typeface="Segoe UI" panose="020B0502040204020203" pitchFamily="34" charset="0"/>
              </a:rPr>
              <a:t>5. Managing the workload</a:t>
            </a:r>
          </a:p>
          <a:p>
            <a:pPr marL="0" indent="0">
              <a:lnSpc>
                <a:spcPct val="100000"/>
              </a:lnSpc>
              <a:spcBef>
                <a:spcPts val="0"/>
              </a:spcBef>
              <a:spcAft>
                <a:spcPts val="1800"/>
              </a:spcAft>
              <a:buNone/>
            </a:pPr>
            <a:r>
              <a:rPr lang="en-US" sz="3000" dirty="0">
                <a:solidFill>
                  <a:srgbClr val="003B5C"/>
                </a:solidFill>
                <a:latin typeface="Segoe UI" panose="020B0502040204020203" pitchFamily="34" charset="0"/>
                <a:cs typeface="Segoe UI" panose="020B0502040204020203" pitchFamily="34" charset="0"/>
              </a:rPr>
              <a:t>6. Changing research trends and </a:t>
            </a:r>
            <a:r>
              <a:rPr lang="en-US" sz="3000" dirty="0" err="1">
                <a:solidFill>
                  <a:srgbClr val="003B5C"/>
                </a:solidFill>
                <a:latin typeface="Segoe UI" panose="020B0502040204020203" pitchFamily="34" charset="0"/>
                <a:cs typeface="Segoe UI" panose="020B0502040204020203" pitchFamily="34" charset="0"/>
              </a:rPr>
              <a:t>LibGuide</a:t>
            </a:r>
            <a:r>
              <a:rPr lang="en-US" sz="3000" dirty="0">
                <a:solidFill>
                  <a:srgbClr val="003B5C"/>
                </a:solidFill>
                <a:latin typeface="Segoe UI" panose="020B0502040204020203" pitchFamily="34" charset="0"/>
                <a:cs typeface="Segoe UI" panose="020B0502040204020203" pitchFamily="34" charset="0"/>
              </a:rPr>
              <a:t> categorization</a:t>
            </a:r>
          </a:p>
          <a:p>
            <a:pPr marL="0" indent="0">
              <a:lnSpc>
                <a:spcPct val="100000"/>
              </a:lnSpc>
              <a:spcBef>
                <a:spcPts val="0"/>
              </a:spcBef>
              <a:spcAft>
                <a:spcPts val="1800"/>
              </a:spcAft>
              <a:buNone/>
            </a:pPr>
            <a:r>
              <a:rPr lang="en-US" sz="3000" dirty="0">
                <a:solidFill>
                  <a:srgbClr val="003B5C"/>
                </a:solidFill>
                <a:latin typeface="Segoe UI" panose="020B0502040204020203" pitchFamily="34" charset="0"/>
                <a:cs typeface="Segoe UI" panose="020B0502040204020203" pitchFamily="34" charset="0"/>
              </a:rPr>
              <a:t>7. Contextualizing submitted resources</a:t>
            </a:r>
          </a:p>
        </p:txBody>
      </p:sp>
      <p:cxnSp>
        <p:nvCxnSpPr>
          <p:cNvPr id="13" name="Straight Connector 12">
            <a:extLst>
              <a:ext uri="{FF2B5EF4-FFF2-40B4-BE49-F238E27FC236}">
                <a16:creationId xmlns:a16="http://schemas.microsoft.com/office/drawing/2014/main" id="{596A747C-A660-409C-BD9F-2BEA4DED834B}"/>
              </a:ext>
            </a:extLst>
          </p:cNvPr>
          <p:cNvCxnSpPr>
            <a:stCxn id="19" idx="6"/>
            <a:endCxn id="57" idx="2"/>
          </p:cNvCxnSpPr>
          <p:nvPr/>
        </p:nvCxnSpPr>
        <p:spPr>
          <a:xfrm>
            <a:off x="6269675" y="13140985"/>
            <a:ext cx="3153742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1A50CA2A-B166-4E08-9065-DA9F3889D9D2}"/>
              </a:ext>
            </a:extLst>
          </p:cNvPr>
          <p:cNvGrpSpPr/>
          <p:nvPr/>
        </p:nvGrpSpPr>
        <p:grpSpPr>
          <a:xfrm>
            <a:off x="3820393" y="11914989"/>
            <a:ext cx="2449283" cy="2451991"/>
            <a:chOff x="449580" y="1733550"/>
            <a:chExt cx="557068" cy="557684"/>
          </a:xfrm>
        </p:grpSpPr>
        <p:sp>
          <p:nvSpPr>
            <p:cNvPr id="19" name="Oval 18">
              <a:extLst>
                <a:ext uri="{FF2B5EF4-FFF2-40B4-BE49-F238E27FC236}">
                  <a16:creationId xmlns:a16="http://schemas.microsoft.com/office/drawing/2014/main" id="{505C22B0-3770-49CA-888C-B7292CDAD9BB}"/>
                </a:ext>
              </a:extLst>
            </p:cNvPr>
            <p:cNvSpPr/>
            <p:nvPr/>
          </p:nvSpPr>
          <p:spPr bwMode="auto">
            <a:xfrm>
              <a:off x="449580" y="1733550"/>
              <a:ext cx="557068" cy="557684"/>
            </a:xfrm>
            <a:prstGeom prst="ellipse">
              <a:avLst/>
            </a:pr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0" tIns="0" rIns="0" bIns="0" numCol="1" rtlCol="0" anchor="ctr" anchorCtr="0" compatLnSpc="1">
              <a:prstTxWarp prst="textNoShape">
                <a:avLst/>
              </a:prstTxWarp>
            </a:bodyPr>
            <a:lstStyle/>
            <a:p>
              <a:pPr algn="ctr"/>
              <a:endParaRPr lang="en-US" sz="1100" b="1" dirty="0">
                <a:solidFill>
                  <a:schemeClr val="bg1"/>
                </a:solidFill>
              </a:endParaRPr>
            </a:p>
          </p:txBody>
        </p:sp>
        <p:sp>
          <p:nvSpPr>
            <p:cNvPr id="20" name="Oval 19">
              <a:extLst>
                <a:ext uri="{FF2B5EF4-FFF2-40B4-BE49-F238E27FC236}">
                  <a16:creationId xmlns:a16="http://schemas.microsoft.com/office/drawing/2014/main" id="{6C5E33CA-7816-49F2-B0BA-C421EA8B83E8}"/>
                </a:ext>
              </a:extLst>
            </p:cNvPr>
            <p:cNvSpPr/>
            <p:nvPr/>
          </p:nvSpPr>
          <p:spPr bwMode="auto">
            <a:xfrm>
              <a:off x="491787" y="1775804"/>
              <a:ext cx="472654" cy="473176"/>
            </a:xfrm>
            <a:prstGeom prst="ellipse">
              <a:avLst/>
            </a:prstGeom>
            <a:solidFill>
              <a:schemeClr val="accent1"/>
            </a:solidFill>
            <a:ln w="9525">
              <a:noFill/>
              <a:round/>
              <a:headEnd/>
              <a:tailEnd/>
            </a:ln>
          </p:spPr>
          <p:txBody>
            <a:bodyPr vert="horz" wrap="square" lIns="0" tIns="0" rIns="0" bIns="0" numCol="1" rtlCol="0" anchor="ctr" anchorCtr="0" compatLnSpc="1">
              <a:prstTxWarp prst="textNoShape">
                <a:avLst/>
              </a:prstTxWarp>
            </a:bodyPr>
            <a:lstStyle/>
            <a:p>
              <a:pPr algn="ctr"/>
              <a:endParaRPr lang="en-US" sz="2000" b="1" dirty="0">
                <a:solidFill>
                  <a:schemeClr val="bg1"/>
                </a:solidFill>
              </a:endParaRPr>
            </a:p>
          </p:txBody>
        </p:sp>
      </p:grpSp>
      <p:grpSp>
        <p:nvGrpSpPr>
          <p:cNvPr id="21" name="Group 20">
            <a:extLst>
              <a:ext uri="{FF2B5EF4-FFF2-40B4-BE49-F238E27FC236}">
                <a16:creationId xmlns:a16="http://schemas.microsoft.com/office/drawing/2014/main" id="{C3933D40-B120-4AA4-9067-5C5D67548938}"/>
              </a:ext>
            </a:extLst>
          </p:cNvPr>
          <p:cNvGrpSpPr/>
          <p:nvPr/>
        </p:nvGrpSpPr>
        <p:grpSpPr>
          <a:xfrm>
            <a:off x="6893221" y="11914989"/>
            <a:ext cx="2449283" cy="2451991"/>
            <a:chOff x="1148468" y="1733550"/>
            <a:chExt cx="557068" cy="557684"/>
          </a:xfrm>
        </p:grpSpPr>
        <p:sp>
          <p:nvSpPr>
            <p:cNvPr id="22" name="Oval 21">
              <a:extLst>
                <a:ext uri="{FF2B5EF4-FFF2-40B4-BE49-F238E27FC236}">
                  <a16:creationId xmlns:a16="http://schemas.microsoft.com/office/drawing/2014/main" id="{41D53E6E-27C6-44A5-AB5C-F3AE132AB553}"/>
                </a:ext>
              </a:extLst>
            </p:cNvPr>
            <p:cNvSpPr/>
            <p:nvPr/>
          </p:nvSpPr>
          <p:spPr bwMode="auto">
            <a:xfrm>
              <a:off x="1148468" y="1733550"/>
              <a:ext cx="557068" cy="557684"/>
            </a:xfrm>
            <a:prstGeom prst="ellipse">
              <a:avLst/>
            </a:pr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0" tIns="0" rIns="0" bIns="0" numCol="1" rtlCol="0" anchor="ctr" anchorCtr="0" compatLnSpc="1">
              <a:prstTxWarp prst="textNoShape">
                <a:avLst/>
              </a:prstTxWarp>
            </a:bodyPr>
            <a:lstStyle/>
            <a:p>
              <a:pPr algn="ctr"/>
              <a:endParaRPr lang="en-US" sz="1100" b="1" dirty="0">
                <a:solidFill>
                  <a:schemeClr val="bg1"/>
                </a:solidFill>
              </a:endParaRPr>
            </a:p>
          </p:txBody>
        </p:sp>
        <p:sp>
          <p:nvSpPr>
            <p:cNvPr id="24" name="Oval 23">
              <a:extLst>
                <a:ext uri="{FF2B5EF4-FFF2-40B4-BE49-F238E27FC236}">
                  <a16:creationId xmlns:a16="http://schemas.microsoft.com/office/drawing/2014/main" id="{A5104C6B-E421-4E12-A104-FF6624BD4DC1}"/>
                </a:ext>
              </a:extLst>
            </p:cNvPr>
            <p:cNvSpPr/>
            <p:nvPr/>
          </p:nvSpPr>
          <p:spPr bwMode="auto">
            <a:xfrm>
              <a:off x="1190675" y="1775804"/>
              <a:ext cx="472654" cy="473176"/>
            </a:xfrm>
            <a:prstGeom prst="ellipse">
              <a:avLst/>
            </a:prstGeom>
            <a:solidFill>
              <a:schemeClr val="accent2"/>
            </a:solidFill>
            <a:ln w="9525">
              <a:noFill/>
              <a:round/>
              <a:headEnd/>
              <a:tailEnd/>
            </a:ln>
          </p:spPr>
          <p:txBody>
            <a:bodyPr vert="horz" wrap="square" lIns="0" tIns="0" rIns="0" bIns="0" numCol="1" rtlCol="0" anchor="ctr" anchorCtr="0" compatLnSpc="1">
              <a:prstTxWarp prst="textNoShape">
                <a:avLst/>
              </a:prstTxWarp>
            </a:bodyPr>
            <a:lstStyle/>
            <a:p>
              <a:pPr algn="ctr"/>
              <a:endParaRPr lang="en-US" sz="2000" b="1" dirty="0">
                <a:solidFill>
                  <a:schemeClr val="bg1"/>
                </a:solidFill>
              </a:endParaRPr>
            </a:p>
          </p:txBody>
        </p:sp>
      </p:grpSp>
      <p:grpSp>
        <p:nvGrpSpPr>
          <p:cNvPr id="26" name="Group 25">
            <a:extLst>
              <a:ext uri="{FF2B5EF4-FFF2-40B4-BE49-F238E27FC236}">
                <a16:creationId xmlns:a16="http://schemas.microsoft.com/office/drawing/2014/main" id="{5674B38A-B467-4979-8F8C-223C59E6AA51}"/>
              </a:ext>
            </a:extLst>
          </p:cNvPr>
          <p:cNvGrpSpPr/>
          <p:nvPr/>
        </p:nvGrpSpPr>
        <p:grpSpPr>
          <a:xfrm>
            <a:off x="9966050" y="11914989"/>
            <a:ext cx="2449283" cy="2451991"/>
            <a:chOff x="1847356" y="1733550"/>
            <a:chExt cx="557068" cy="557684"/>
          </a:xfrm>
        </p:grpSpPr>
        <p:sp>
          <p:nvSpPr>
            <p:cNvPr id="27" name="Oval 26">
              <a:extLst>
                <a:ext uri="{FF2B5EF4-FFF2-40B4-BE49-F238E27FC236}">
                  <a16:creationId xmlns:a16="http://schemas.microsoft.com/office/drawing/2014/main" id="{193B783C-211C-4C8F-B471-E8D9F83DE8E1}"/>
                </a:ext>
              </a:extLst>
            </p:cNvPr>
            <p:cNvSpPr/>
            <p:nvPr/>
          </p:nvSpPr>
          <p:spPr bwMode="auto">
            <a:xfrm>
              <a:off x="1847356" y="1733550"/>
              <a:ext cx="557068" cy="557684"/>
            </a:xfrm>
            <a:prstGeom prst="ellipse">
              <a:avLst/>
            </a:pr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0" tIns="0" rIns="0" bIns="0" numCol="1" rtlCol="0" anchor="ctr" anchorCtr="0" compatLnSpc="1">
              <a:prstTxWarp prst="textNoShape">
                <a:avLst/>
              </a:prstTxWarp>
            </a:bodyPr>
            <a:lstStyle/>
            <a:p>
              <a:pPr algn="ctr"/>
              <a:endParaRPr lang="en-US" sz="1100" b="1" dirty="0">
                <a:solidFill>
                  <a:schemeClr val="bg1"/>
                </a:solidFill>
              </a:endParaRPr>
            </a:p>
          </p:txBody>
        </p:sp>
        <p:sp>
          <p:nvSpPr>
            <p:cNvPr id="28" name="Oval 27">
              <a:extLst>
                <a:ext uri="{FF2B5EF4-FFF2-40B4-BE49-F238E27FC236}">
                  <a16:creationId xmlns:a16="http://schemas.microsoft.com/office/drawing/2014/main" id="{1318DB1C-7AFF-4BE0-950D-74F7E50FA9E5}"/>
                </a:ext>
              </a:extLst>
            </p:cNvPr>
            <p:cNvSpPr/>
            <p:nvPr/>
          </p:nvSpPr>
          <p:spPr bwMode="auto">
            <a:xfrm>
              <a:off x="1889563" y="1775804"/>
              <a:ext cx="472654" cy="473176"/>
            </a:xfrm>
            <a:prstGeom prst="ellipse">
              <a:avLst/>
            </a:prstGeom>
            <a:solidFill>
              <a:schemeClr val="accent3"/>
            </a:solidFill>
            <a:ln w="9525">
              <a:noFill/>
              <a:round/>
              <a:headEnd/>
              <a:tailEnd/>
            </a:ln>
          </p:spPr>
          <p:txBody>
            <a:bodyPr vert="horz" wrap="square" lIns="0" tIns="0" rIns="0" bIns="0" numCol="1" rtlCol="0" anchor="ctr" anchorCtr="0" compatLnSpc="1">
              <a:prstTxWarp prst="textNoShape">
                <a:avLst/>
              </a:prstTxWarp>
            </a:bodyPr>
            <a:lstStyle/>
            <a:p>
              <a:pPr algn="ctr"/>
              <a:endParaRPr lang="en-US" sz="2000" b="1" dirty="0">
                <a:solidFill>
                  <a:schemeClr val="bg1"/>
                </a:solidFill>
              </a:endParaRPr>
            </a:p>
          </p:txBody>
        </p:sp>
      </p:grpSp>
      <p:grpSp>
        <p:nvGrpSpPr>
          <p:cNvPr id="29" name="Group 28">
            <a:extLst>
              <a:ext uri="{FF2B5EF4-FFF2-40B4-BE49-F238E27FC236}">
                <a16:creationId xmlns:a16="http://schemas.microsoft.com/office/drawing/2014/main" id="{CE9F3501-37B5-4812-B09C-33DEE5E1A9E3}"/>
              </a:ext>
            </a:extLst>
          </p:cNvPr>
          <p:cNvGrpSpPr/>
          <p:nvPr/>
        </p:nvGrpSpPr>
        <p:grpSpPr>
          <a:xfrm>
            <a:off x="13038878" y="11914989"/>
            <a:ext cx="2449283" cy="2451991"/>
            <a:chOff x="2546244" y="1733550"/>
            <a:chExt cx="557068" cy="557684"/>
          </a:xfrm>
        </p:grpSpPr>
        <p:sp>
          <p:nvSpPr>
            <p:cNvPr id="30" name="Oval 29">
              <a:extLst>
                <a:ext uri="{FF2B5EF4-FFF2-40B4-BE49-F238E27FC236}">
                  <a16:creationId xmlns:a16="http://schemas.microsoft.com/office/drawing/2014/main" id="{A43CD468-85AA-44C5-9D13-52BF89FA2401}"/>
                </a:ext>
              </a:extLst>
            </p:cNvPr>
            <p:cNvSpPr/>
            <p:nvPr/>
          </p:nvSpPr>
          <p:spPr bwMode="auto">
            <a:xfrm>
              <a:off x="2546244" y="1733550"/>
              <a:ext cx="557068" cy="557684"/>
            </a:xfrm>
            <a:prstGeom prst="ellipse">
              <a:avLst/>
            </a:pr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0" tIns="0" rIns="0" bIns="0" numCol="1" rtlCol="0" anchor="ctr" anchorCtr="0" compatLnSpc="1">
              <a:prstTxWarp prst="textNoShape">
                <a:avLst/>
              </a:prstTxWarp>
            </a:bodyPr>
            <a:lstStyle/>
            <a:p>
              <a:pPr algn="ctr"/>
              <a:endParaRPr lang="en-US" sz="1100" b="1" dirty="0">
                <a:solidFill>
                  <a:schemeClr val="bg1"/>
                </a:solidFill>
              </a:endParaRPr>
            </a:p>
          </p:txBody>
        </p:sp>
        <p:sp>
          <p:nvSpPr>
            <p:cNvPr id="31" name="Oval 30">
              <a:extLst>
                <a:ext uri="{FF2B5EF4-FFF2-40B4-BE49-F238E27FC236}">
                  <a16:creationId xmlns:a16="http://schemas.microsoft.com/office/drawing/2014/main" id="{A9455799-99B1-49E1-A299-4D33FF79B0BF}"/>
                </a:ext>
              </a:extLst>
            </p:cNvPr>
            <p:cNvSpPr/>
            <p:nvPr/>
          </p:nvSpPr>
          <p:spPr bwMode="auto">
            <a:xfrm>
              <a:off x="2588451" y="1775804"/>
              <a:ext cx="472654" cy="473176"/>
            </a:xfrm>
            <a:prstGeom prst="ellipse">
              <a:avLst/>
            </a:prstGeom>
            <a:solidFill>
              <a:schemeClr val="accent4"/>
            </a:solidFill>
            <a:ln w="9525">
              <a:noFill/>
              <a:round/>
              <a:headEnd/>
              <a:tailEnd/>
            </a:ln>
          </p:spPr>
          <p:txBody>
            <a:bodyPr vert="horz" wrap="square" lIns="0" tIns="0" rIns="0" bIns="0" numCol="1" rtlCol="0" anchor="ctr" anchorCtr="0" compatLnSpc="1">
              <a:prstTxWarp prst="textNoShape">
                <a:avLst/>
              </a:prstTxWarp>
            </a:bodyPr>
            <a:lstStyle/>
            <a:p>
              <a:pPr algn="ctr"/>
              <a:endParaRPr lang="en-US" sz="2000" b="1" dirty="0">
                <a:solidFill>
                  <a:schemeClr val="bg1"/>
                </a:solidFill>
              </a:endParaRPr>
            </a:p>
          </p:txBody>
        </p:sp>
      </p:grpSp>
      <p:grpSp>
        <p:nvGrpSpPr>
          <p:cNvPr id="32" name="Group 31">
            <a:extLst>
              <a:ext uri="{FF2B5EF4-FFF2-40B4-BE49-F238E27FC236}">
                <a16:creationId xmlns:a16="http://schemas.microsoft.com/office/drawing/2014/main" id="{DA12BBEC-7A85-443E-84C6-EA86FC60CCAD}"/>
              </a:ext>
            </a:extLst>
          </p:cNvPr>
          <p:cNvGrpSpPr/>
          <p:nvPr/>
        </p:nvGrpSpPr>
        <p:grpSpPr>
          <a:xfrm>
            <a:off x="16111707" y="11914989"/>
            <a:ext cx="2449283" cy="2451991"/>
            <a:chOff x="3245132" y="1733550"/>
            <a:chExt cx="557068" cy="557684"/>
          </a:xfrm>
        </p:grpSpPr>
        <p:sp>
          <p:nvSpPr>
            <p:cNvPr id="33" name="Oval 32">
              <a:extLst>
                <a:ext uri="{FF2B5EF4-FFF2-40B4-BE49-F238E27FC236}">
                  <a16:creationId xmlns:a16="http://schemas.microsoft.com/office/drawing/2014/main" id="{D9BDA8E8-B2CB-4C6E-9630-0E466979DEA2}"/>
                </a:ext>
              </a:extLst>
            </p:cNvPr>
            <p:cNvSpPr/>
            <p:nvPr/>
          </p:nvSpPr>
          <p:spPr bwMode="auto">
            <a:xfrm>
              <a:off x="3245132" y="1733550"/>
              <a:ext cx="557068" cy="557684"/>
            </a:xfrm>
            <a:prstGeom prst="ellipse">
              <a:avLst/>
            </a:pr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0" tIns="0" rIns="0" bIns="0" numCol="1" rtlCol="0" anchor="ctr" anchorCtr="0" compatLnSpc="1">
              <a:prstTxWarp prst="textNoShape">
                <a:avLst/>
              </a:prstTxWarp>
            </a:bodyPr>
            <a:lstStyle/>
            <a:p>
              <a:pPr algn="ctr"/>
              <a:endParaRPr lang="en-US" sz="1100" b="1" dirty="0">
                <a:solidFill>
                  <a:schemeClr val="bg1"/>
                </a:solidFill>
              </a:endParaRPr>
            </a:p>
          </p:txBody>
        </p:sp>
        <p:sp>
          <p:nvSpPr>
            <p:cNvPr id="34" name="Oval 33">
              <a:extLst>
                <a:ext uri="{FF2B5EF4-FFF2-40B4-BE49-F238E27FC236}">
                  <a16:creationId xmlns:a16="http://schemas.microsoft.com/office/drawing/2014/main" id="{4B55EAD4-78DA-4534-A895-5957CE8CE262}"/>
                </a:ext>
              </a:extLst>
            </p:cNvPr>
            <p:cNvSpPr/>
            <p:nvPr/>
          </p:nvSpPr>
          <p:spPr bwMode="auto">
            <a:xfrm>
              <a:off x="3287339" y="1775804"/>
              <a:ext cx="472654" cy="473176"/>
            </a:xfrm>
            <a:prstGeom prst="ellipse">
              <a:avLst/>
            </a:prstGeom>
            <a:solidFill>
              <a:schemeClr val="accent5"/>
            </a:solidFill>
            <a:ln w="9525">
              <a:noFill/>
              <a:round/>
              <a:headEnd/>
              <a:tailEnd/>
            </a:ln>
          </p:spPr>
          <p:txBody>
            <a:bodyPr vert="horz" wrap="square" lIns="0" tIns="0" rIns="0" bIns="0" numCol="1" rtlCol="0" anchor="ctr" anchorCtr="0" compatLnSpc="1">
              <a:prstTxWarp prst="textNoShape">
                <a:avLst/>
              </a:prstTxWarp>
            </a:bodyPr>
            <a:lstStyle/>
            <a:p>
              <a:pPr algn="ctr"/>
              <a:endParaRPr lang="en-US" sz="2000" b="1" dirty="0">
                <a:solidFill>
                  <a:schemeClr val="bg1"/>
                </a:solidFill>
              </a:endParaRPr>
            </a:p>
          </p:txBody>
        </p:sp>
      </p:grpSp>
      <p:grpSp>
        <p:nvGrpSpPr>
          <p:cNvPr id="35" name="Group 34">
            <a:extLst>
              <a:ext uri="{FF2B5EF4-FFF2-40B4-BE49-F238E27FC236}">
                <a16:creationId xmlns:a16="http://schemas.microsoft.com/office/drawing/2014/main" id="{AE0F0AB1-1CC6-422E-B625-A4D5403A4EFE}"/>
              </a:ext>
            </a:extLst>
          </p:cNvPr>
          <p:cNvGrpSpPr/>
          <p:nvPr/>
        </p:nvGrpSpPr>
        <p:grpSpPr>
          <a:xfrm>
            <a:off x="19184535" y="11914989"/>
            <a:ext cx="2449283" cy="2451991"/>
            <a:chOff x="3944020" y="1733550"/>
            <a:chExt cx="557068" cy="557684"/>
          </a:xfrm>
        </p:grpSpPr>
        <p:sp>
          <p:nvSpPr>
            <p:cNvPr id="36" name="Oval 35">
              <a:extLst>
                <a:ext uri="{FF2B5EF4-FFF2-40B4-BE49-F238E27FC236}">
                  <a16:creationId xmlns:a16="http://schemas.microsoft.com/office/drawing/2014/main" id="{9F43A2D2-2D04-488E-B921-C532F8297DC8}"/>
                </a:ext>
              </a:extLst>
            </p:cNvPr>
            <p:cNvSpPr/>
            <p:nvPr/>
          </p:nvSpPr>
          <p:spPr bwMode="auto">
            <a:xfrm>
              <a:off x="3944020" y="1733550"/>
              <a:ext cx="557068" cy="557684"/>
            </a:xfrm>
            <a:prstGeom prst="ellipse">
              <a:avLst/>
            </a:pr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0" tIns="0" rIns="0" bIns="0" numCol="1" rtlCol="0" anchor="ctr" anchorCtr="0" compatLnSpc="1">
              <a:prstTxWarp prst="textNoShape">
                <a:avLst/>
              </a:prstTxWarp>
            </a:bodyPr>
            <a:lstStyle/>
            <a:p>
              <a:pPr algn="ctr"/>
              <a:endParaRPr lang="en-US" sz="1100" b="1" dirty="0">
                <a:solidFill>
                  <a:schemeClr val="bg1"/>
                </a:solidFill>
              </a:endParaRPr>
            </a:p>
          </p:txBody>
        </p:sp>
        <p:sp>
          <p:nvSpPr>
            <p:cNvPr id="37" name="Oval 36">
              <a:extLst>
                <a:ext uri="{FF2B5EF4-FFF2-40B4-BE49-F238E27FC236}">
                  <a16:creationId xmlns:a16="http://schemas.microsoft.com/office/drawing/2014/main" id="{171D0EFC-3209-4E8B-9C86-C453F550F544}"/>
                </a:ext>
              </a:extLst>
            </p:cNvPr>
            <p:cNvSpPr/>
            <p:nvPr/>
          </p:nvSpPr>
          <p:spPr bwMode="auto">
            <a:xfrm>
              <a:off x="3986227" y="1775804"/>
              <a:ext cx="472654" cy="473176"/>
            </a:xfrm>
            <a:prstGeom prst="ellipse">
              <a:avLst/>
            </a:prstGeom>
            <a:solidFill>
              <a:schemeClr val="accent6"/>
            </a:solidFill>
            <a:ln w="9525">
              <a:noFill/>
              <a:round/>
              <a:headEnd/>
              <a:tailEnd/>
            </a:ln>
          </p:spPr>
          <p:txBody>
            <a:bodyPr vert="horz" wrap="square" lIns="0" tIns="0" rIns="0" bIns="0" numCol="1" rtlCol="0" anchor="ctr" anchorCtr="0" compatLnSpc="1">
              <a:prstTxWarp prst="textNoShape">
                <a:avLst/>
              </a:prstTxWarp>
            </a:bodyPr>
            <a:lstStyle/>
            <a:p>
              <a:pPr algn="ctr"/>
              <a:endParaRPr lang="en-US" sz="2000" b="1" dirty="0">
                <a:solidFill>
                  <a:schemeClr val="bg1"/>
                </a:solidFill>
              </a:endParaRPr>
            </a:p>
          </p:txBody>
        </p:sp>
      </p:grpSp>
      <p:grpSp>
        <p:nvGrpSpPr>
          <p:cNvPr id="38" name="Group 37">
            <a:extLst>
              <a:ext uri="{FF2B5EF4-FFF2-40B4-BE49-F238E27FC236}">
                <a16:creationId xmlns:a16="http://schemas.microsoft.com/office/drawing/2014/main" id="{D37F9DC1-FB6A-4B22-B123-2723B9BF6A15}"/>
              </a:ext>
            </a:extLst>
          </p:cNvPr>
          <p:cNvGrpSpPr/>
          <p:nvPr/>
        </p:nvGrpSpPr>
        <p:grpSpPr>
          <a:xfrm>
            <a:off x="22257364" y="11914989"/>
            <a:ext cx="2449283" cy="2451991"/>
            <a:chOff x="4642908" y="1733550"/>
            <a:chExt cx="557068" cy="557684"/>
          </a:xfrm>
        </p:grpSpPr>
        <p:sp>
          <p:nvSpPr>
            <p:cNvPr id="39" name="Oval 38">
              <a:extLst>
                <a:ext uri="{FF2B5EF4-FFF2-40B4-BE49-F238E27FC236}">
                  <a16:creationId xmlns:a16="http://schemas.microsoft.com/office/drawing/2014/main" id="{E590D794-2415-4CFD-B5E3-7C932A0E3845}"/>
                </a:ext>
              </a:extLst>
            </p:cNvPr>
            <p:cNvSpPr/>
            <p:nvPr/>
          </p:nvSpPr>
          <p:spPr bwMode="auto">
            <a:xfrm>
              <a:off x="4642908" y="1733550"/>
              <a:ext cx="557068" cy="557684"/>
            </a:xfrm>
            <a:prstGeom prst="ellipse">
              <a:avLst/>
            </a:pr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0" tIns="0" rIns="0" bIns="0" numCol="1" rtlCol="0" anchor="ctr" anchorCtr="0" compatLnSpc="1">
              <a:prstTxWarp prst="textNoShape">
                <a:avLst/>
              </a:prstTxWarp>
            </a:bodyPr>
            <a:lstStyle/>
            <a:p>
              <a:pPr algn="ctr"/>
              <a:endParaRPr lang="en-US" sz="1100" b="1" dirty="0">
                <a:solidFill>
                  <a:schemeClr val="bg1"/>
                </a:solidFill>
              </a:endParaRPr>
            </a:p>
          </p:txBody>
        </p:sp>
        <p:sp>
          <p:nvSpPr>
            <p:cNvPr id="40" name="Oval 39">
              <a:extLst>
                <a:ext uri="{FF2B5EF4-FFF2-40B4-BE49-F238E27FC236}">
                  <a16:creationId xmlns:a16="http://schemas.microsoft.com/office/drawing/2014/main" id="{BE31EA9C-9499-4073-812E-9E3A186A82ED}"/>
                </a:ext>
              </a:extLst>
            </p:cNvPr>
            <p:cNvSpPr/>
            <p:nvPr/>
          </p:nvSpPr>
          <p:spPr bwMode="auto">
            <a:xfrm>
              <a:off x="4685115" y="1775804"/>
              <a:ext cx="472654" cy="473176"/>
            </a:xfrm>
            <a:prstGeom prst="ellipse">
              <a:avLst/>
            </a:prstGeom>
            <a:solidFill>
              <a:schemeClr val="accent1"/>
            </a:solidFill>
            <a:ln w="9525">
              <a:noFill/>
              <a:round/>
              <a:headEnd/>
              <a:tailEnd/>
            </a:ln>
          </p:spPr>
          <p:txBody>
            <a:bodyPr vert="horz" wrap="square" lIns="0" tIns="0" rIns="0" bIns="0" numCol="1" rtlCol="0" anchor="ctr" anchorCtr="0" compatLnSpc="1">
              <a:prstTxWarp prst="textNoShape">
                <a:avLst/>
              </a:prstTxWarp>
            </a:bodyPr>
            <a:lstStyle/>
            <a:p>
              <a:pPr algn="ctr"/>
              <a:endParaRPr lang="en-US" sz="2000" b="1" dirty="0">
                <a:solidFill>
                  <a:schemeClr val="bg1"/>
                </a:solidFill>
              </a:endParaRPr>
            </a:p>
          </p:txBody>
        </p:sp>
      </p:grpSp>
      <p:grpSp>
        <p:nvGrpSpPr>
          <p:cNvPr id="41" name="Group 40">
            <a:extLst>
              <a:ext uri="{FF2B5EF4-FFF2-40B4-BE49-F238E27FC236}">
                <a16:creationId xmlns:a16="http://schemas.microsoft.com/office/drawing/2014/main" id="{9BA68736-D4FF-4553-9644-BBC3ACAAF431}"/>
              </a:ext>
            </a:extLst>
          </p:cNvPr>
          <p:cNvGrpSpPr/>
          <p:nvPr/>
        </p:nvGrpSpPr>
        <p:grpSpPr>
          <a:xfrm>
            <a:off x="25330193" y="11914989"/>
            <a:ext cx="2449283" cy="2451991"/>
            <a:chOff x="5341796" y="1733550"/>
            <a:chExt cx="557068" cy="557684"/>
          </a:xfrm>
        </p:grpSpPr>
        <p:sp>
          <p:nvSpPr>
            <p:cNvPr id="42" name="Oval 41">
              <a:extLst>
                <a:ext uri="{FF2B5EF4-FFF2-40B4-BE49-F238E27FC236}">
                  <a16:creationId xmlns:a16="http://schemas.microsoft.com/office/drawing/2014/main" id="{5739108E-18F9-4C92-A5C0-C62A7129F6A6}"/>
                </a:ext>
              </a:extLst>
            </p:cNvPr>
            <p:cNvSpPr/>
            <p:nvPr/>
          </p:nvSpPr>
          <p:spPr bwMode="auto">
            <a:xfrm>
              <a:off x="5341796" y="1733550"/>
              <a:ext cx="557068" cy="557684"/>
            </a:xfrm>
            <a:prstGeom prst="ellipse">
              <a:avLst/>
            </a:pr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0" tIns="0" rIns="0" bIns="0" numCol="1" rtlCol="0" anchor="ctr" anchorCtr="0" compatLnSpc="1">
              <a:prstTxWarp prst="textNoShape">
                <a:avLst/>
              </a:prstTxWarp>
            </a:bodyPr>
            <a:lstStyle/>
            <a:p>
              <a:pPr algn="ctr"/>
              <a:endParaRPr lang="en-US" sz="1100" b="1" dirty="0">
                <a:solidFill>
                  <a:schemeClr val="bg1"/>
                </a:solidFill>
              </a:endParaRPr>
            </a:p>
          </p:txBody>
        </p:sp>
        <p:sp>
          <p:nvSpPr>
            <p:cNvPr id="43" name="Oval 42">
              <a:extLst>
                <a:ext uri="{FF2B5EF4-FFF2-40B4-BE49-F238E27FC236}">
                  <a16:creationId xmlns:a16="http://schemas.microsoft.com/office/drawing/2014/main" id="{2E0CD827-7382-4ABC-8F69-C5E4C1EB3D5D}"/>
                </a:ext>
              </a:extLst>
            </p:cNvPr>
            <p:cNvSpPr/>
            <p:nvPr/>
          </p:nvSpPr>
          <p:spPr bwMode="auto">
            <a:xfrm>
              <a:off x="5384003" y="1775804"/>
              <a:ext cx="472654" cy="473176"/>
            </a:xfrm>
            <a:prstGeom prst="ellipse">
              <a:avLst/>
            </a:prstGeom>
            <a:solidFill>
              <a:schemeClr val="accent2"/>
            </a:solidFill>
            <a:ln w="9525">
              <a:noFill/>
              <a:round/>
              <a:headEnd/>
              <a:tailEnd/>
            </a:ln>
          </p:spPr>
          <p:txBody>
            <a:bodyPr vert="horz" wrap="square" lIns="0" tIns="0" rIns="0" bIns="0" numCol="1" rtlCol="0" anchor="ctr" anchorCtr="0" compatLnSpc="1">
              <a:prstTxWarp prst="textNoShape">
                <a:avLst/>
              </a:prstTxWarp>
            </a:bodyPr>
            <a:lstStyle/>
            <a:p>
              <a:pPr algn="ctr"/>
              <a:endParaRPr lang="en-US" sz="2000" b="1" dirty="0">
                <a:solidFill>
                  <a:schemeClr val="bg1"/>
                </a:solidFill>
              </a:endParaRPr>
            </a:p>
          </p:txBody>
        </p:sp>
      </p:grpSp>
      <p:grpSp>
        <p:nvGrpSpPr>
          <p:cNvPr id="44" name="Group 43">
            <a:extLst>
              <a:ext uri="{FF2B5EF4-FFF2-40B4-BE49-F238E27FC236}">
                <a16:creationId xmlns:a16="http://schemas.microsoft.com/office/drawing/2014/main" id="{B75BDD05-9009-4CCB-9656-B50E170EFB5B}"/>
              </a:ext>
            </a:extLst>
          </p:cNvPr>
          <p:cNvGrpSpPr/>
          <p:nvPr/>
        </p:nvGrpSpPr>
        <p:grpSpPr>
          <a:xfrm>
            <a:off x="28403021" y="11914989"/>
            <a:ext cx="2449283" cy="2451991"/>
            <a:chOff x="6040684" y="1733550"/>
            <a:chExt cx="557068" cy="557684"/>
          </a:xfrm>
        </p:grpSpPr>
        <p:sp>
          <p:nvSpPr>
            <p:cNvPr id="45" name="Oval 44">
              <a:extLst>
                <a:ext uri="{FF2B5EF4-FFF2-40B4-BE49-F238E27FC236}">
                  <a16:creationId xmlns:a16="http://schemas.microsoft.com/office/drawing/2014/main" id="{7024C61A-61D0-449C-8F3C-6CA32E4B68D4}"/>
                </a:ext>
              </a:extLst>
            </p:cNvPr>
            <p:cNvSpPr/>
            <p:nvPr/>
          </p:nvSpPr>
          <p:spPr bwMode="auto">
            <a:xfrm>
              <a:off x="6040684" y="1733550"/>
              <a:ext cx="557068" cy="557684"/>
            </a:xfrm>
            <a:prstGeom prst="ellipse">
              <a:avLst/>
            </a:pr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0" tIns="0" rIns="0" bIns="0" numCol="1" rtlCol="0" anchor="ctr" anchorCtr="0" compatLnSpc="1">
              <a:prstTxWarp prst="textNoShape">
                <a:avLst/>
              </a:prstTxWarp>
            </a:bodyPr>
            <a:lstStyle/>
            <a:p>
              <a:pPr algn="ctr"/>
              <a:endParaRPr lang="en-US" sz="1100" b="1" dirty="0">
                <a:solidFill>
                  <a:schemeClr val="bg1"/>
                </a:solidFill>
              </a:endParaRPr>
            </a:p>
          </p:txBody>
        </p:sp>
        <p:sp>
          <p:nvSpPr>
            <p:cNvPr id="46" name="Oval 45">
              <a:extLst>
                <a:ext uri="{FF2B5EF4-FFF2-40B4-BE49-F238E27FC236}">
                  <a16:creationId xmlns:a16="http://schemas.microsoft.com/office/drawing/2014/main" id="{F668FB71-84BE-4076-94B8-3EF39B8BFFDE}"/>
                </a:ext>
              </a:extLst>
            </p:cNvPr>
            <p:cNvSpPr/>
            <p:nvPr/>
          </p:nvSpPr>
          <p:spPr bwMode="auto">
            <a:xfrm>
              <a:off x="6082891" y="1775804"/>
              <a:ext cx="472654" cy="473176"/>
            </a:xfrm>
            <a:prstGeom prst="ellipse">
              <a:avLst/>
            </a:prstGeom>
            <a:solidFill>
              <a:schemeClr val="accent3"/>
            </a:solidFill>
            <a:ln w="9525">
              <a:noFill/>
              <a:round/>
              <a:headEnd/>
              <a:tailEnd/>
            </a:ln>
          </p:spPr>
          <p:txBody>
            <a:bodyPr vert="horz" wrap="square" lIns="0" tIns="0" rIns="0" bIns="0" numCol="1" rtlCol="0" anchor="ctr" anchorCtr="0" compatLnSpc="1">
              <a:prstTxWarp prst="textNoShape">
                <a:avLst/>
              </a:prstTxWarp>
            </a:bodyPr>
            <a:lstStyle/>
            <a:p>
              <a:pPr algn="ctr"/>
              <a:endParaRPr lang="en-US" sz="2000" b="1" dirty="0">
                <a:solidFill>
                  <a:schemeClr val="bg1"/>
                </a:solidFill>
              </a:endParaRPr>
            </a:p>
          </p:txBody>
        </p:sp>
      </p:grpSp>
      <p:grpSp>
        <p:nvGrpSpPr>
          <p:cNvPr id="47" name="Group 46">
            <a:extLst>
              <a:ext uri="{FF2B5EF4-FFF2-40B4-BE49-F238E27FC236}">
                <a16:creationId xmlns:a16="http://schemas.microsoft.com/office/drawing/2014/main" id="{0D20B69B-D117-4F15-B324-BDE411980885}"/>
              </a:ext>
            </a:extLst>
          </p:cNvPr>
          <p:cNvGrpSpPr/>
          <p:nvPr/>
        </p:nvGrpSpPr>
        <p:grpSpPr>
          <a:xfrm>
            <a:off x="31475850" y="11914989"/>
            <a:ext cx="2449283" cy="2451991"/>
            <a:chOff x="6739572" y="1733550"/>
            <a:chExt cx="557068" cy="557684"/>
          </a:xfrm>
        </p:grpSpPr>
        <p:sp>
          <p:nvSpPr>
            <p:cNvPr id="48" name="Oval 47">
              <a:extLst>
                <a:ext uri="{FF2B5EF4-FFF2-40B4-BE49-F238E27FC236}">
                  <a16:creationId xmlns:a16="http://schemas.microsoft.com/office/drawing/2014/main" id="{DA192DF9-090C-4617-B652-627DA811A0C4}"/>
                </a:ext>
              </a:extLst>
            </p:cNvPr>
            <p:cNvSpPr/>
            <p:nvPr/>
          </p:nvSpPr>
          <p:spPr bwMode="auto">
            <a:xfrm>
              <a:off x="6739572" y="1733550"/>
              <a:ext cx="557068" cy="557684"/>
            </a:xfrm>
            <a:prstGeom prst="ellipse">
              <a:avLst/>
            </a:pr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0" tIns="0" rIns="0" bIns="0" numCol="1" rtlCol="0" anchor="ctr" anchorCtr="0" compatLnSpc="1">
              <a:prstTxWarp prst="textNoShape">
                <a:avLst/>
              </a:prstTxWarp>
            </a:bodyPr>
            <a:lstStyle/>
            <a:p>
              <a:pPr algn="ctr"/>
              <a:endParaRPr lang="en-US" sz="1100" b="1" dirty="0">
                <a:solidFill>
                  <a:schemeClr val="bg1"/>
                </a:solidFill>
              </a:endParaRPr>
            </a:p>
          </p:txBody>
        </p:sp>
        <p:sp>
          <p:nvSpPr>
            <p:cNvPr id="49" name="Oval 48">
              <a:extLst>
                <a:ext uri="{FF2B5EF4-FFF2-40B4-BE49-F238E27FC236}">
                  <a16:creationId xmlns:a16="http://schemas.microsoft.com/office/drawing/2014/main" id="{71839697-6D61-492D-9ED5-4DA5FCA07720}"/>
                </a:ext>
              </a:extLst>
            </p:cNvPr>
            <p:cNvSpPr/>
            <p:nvPr/>
          </p:nvSpPr>
          <p:spPr bwMode="auto">
            <a:xfrm>
              <a:off x="6781779" y="1775804"/>
              <a:ext cx="472654" cy="473176"/>
            </a:xfrm>
            <a:prstGeom prst="ellipse">
              <a:avLst/>
            </a:prstGeom>
            <a:solidFill>
              <a:schemeClr val="accent4"/>
            </a:solidFill>
            <a:ln w="9525">
              <a:noFill/>
              <a:round/>
              <a:headEnd/>
              <a:tailEnd/>
            </a:ln>
          </p:spPr>
          <p:txBody>
            <a:bodyPr vert="horz" wrap="square" lIns="0" tIns="0" rIns="0" bIns="0" numCol="1" rtlCol="0" anchor="ctr" anchorCtr="0" compatLnSpc="1">
              <a:prstTxWarp prst="textNoShape">
                <a:avLst/>
              </a:prstTxWarp>
            </a:bodyPr>
            <a:lstStyle/>
            <a:p>
              <a:pPr algn="ctr"/>
              <a:endParaRPr lang="en-US" sz="2000" b="1" dirty="0">
                <a:solidFill>
                  <a:schemeClr val="bg1"/>
                </a:solidFill>
              </a:endParaRPr>
            </a:p>
          </p:txBody>
        </p:sp>
      </p:grpSp>
      <p:grpSp>
        <p:nvGrpSpPr>
          <p:cNvPr id="50" name="Group 49">
            <a:extLst>
              <a:ext uri="{FF2B5EF4-FFF2-40B4-BE49-F238E27FC236}">
                <a16:creationId xmlns:a16="http://schemas.microsoft.com/office/drawing/2014/main" id="{967ABFC5-E21D-45F7-866B-22F617536B07}"/>
              </a:ext>
            </a:extLst>
          </p:cNvPr>
          <p:cNvGrpSpPr/>
          <p:nvPr/>
        </p:nvGrpSpPr>
        <p:grpSpPr>
          <a:xfrm>
            <a:off x="34548678" y="11914989"/>
            <a:ext cx="2449283" cy="2451991"/>
            <a:chOff x="7438460" y="1733550"/>
            <a:chExt cx="557068" cy="557684"/>
          </a:xfrm>
        </p:grpSpPr>
        <p:sp>
          <p:nvSpPr>
            <p:cNvPr id="51" name="Oval 50">
              <a:extLst>
                <a:ext uri="{FF2B5EF4-FFF2-40B4-BE49-F238E27FC236}">
                  <a16:creationId xmlns:a16="http://schemas.microsoft.com/office/drawing/2014/main" id="{E32075F6-D574-457A-B790-AB2027C2C698}"/>
                </a:ext>
              </a:extLst>
            </p:cNvPr>
            <p:cNvSpPr/>
            <p:nvPr/>
          </p:nvSpPr>
          <p:spPr bwMode="auto">
            <a:xfrm>
              <a:off x="7438460" y="1733550"/>
              <a:ext cx="557068" cy="557684"/>
            </a:xfrm>
            <a:prstGeom prst="ellipse">
              <a:avLst/>
            </a:pr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0" tIns="0" rIns="0" bIns="0" numCol="1" rtlCol="0" anchor="ctr" anchorCtr="0" compatLnSpc="1">
              <a:prstTxWarp prst="textNoShape">
                <a:avLst/>
              </a:prstTxWarp>
            </a:bodyPr>
            <a:lstStyle/>
            <a:p>
              <a:pPr algn="ctr"/>
              <a:endParaRPr lang="en-US" sz="1100" b="1" dirty="0">
                <a:solidFill>
                  <a:schemeClr val="bg1"/>
                </a:solidFill>
              </a:endParaRPr>
            </a:p>
          </p:txBody>
        </p:sp>
        <p:sp>
          <p:nvSpPr>
            <p:cNvPr id="52" name="Oval 51">
              <a:extLst>
                <a:ext uri="{FF2B5EF4-FFF2-40B4-BE49-F238E27FC236}">
                  <a16:creationId xmlns:a16="http://schemas.microsoft.com/office/drawing/2014/main" id="{4756B67B-A7F6-4F6D-970F-405609525100}"/>
                </a:ext>
              </a:extLst>
            </p:cNvPr>
            <p:cNvSpPr/>
            <p:nvPr/>
          </p:nvSpPr>
          <p:spPr bwMode="auto">
            <a:xfrm>
              <a:off x="7480667" y="1775804"/>
              <a:ext cx="472654" cy="473176"/>
            </a:xfrm>
            <a:prstGeom prst="ellipse">
              <a:avLst/>
            </a:prstGeom>
            <a:solidFill>
              <a:schemeClr val="accent5"/>
            </a:solidFill>
            <a:ln w="9525">
              <a:noFill/>
              <a:round/>
              <a:headEnd/>
              <a:tailEnd/>
            </a:ln>
          </p:spPr>
          <p:txBody>
            <a:bodyPr vert="horz" wrap="square" lIns="0" tIns="0" rIns="0" bIns="0" numCol="1" rtlCol="0" anchor="ctr" anchorCtr="0" compatLnSpc="1">
              <a:prstTxWarp prst="textNoShape">
                <a:avLst/>
              </a:prstTxWarp>
            </a:bodyPr>
            <a:lstStyle/>
            <a:p>
              <a:pPr algn="ctr"/>
              <a:endParaRPr lang="en-US" sz="2000" b="1" dirty="0">
                <a:solidFill>
                  <a:schemeClr val="bg1"/>
                </a:solidFill>
              </a:endParaRPr>
            </a:p>
          </p:txBody>
        </p:sp>
      </p:grpSp>
      <p:grpSp>
        <p:nvGrpSpPr>
          <p:cNvPr id="54" name="Group 53">
            <a:extLst>
              <a:ext uri="{FF2B5EF4-FFF2-40B4-BE49-F238E27FC236}">
                <a16:creationId xmlns:a16="http://schemas.microsoft.com/office/drawing/2014/main" id="{69E401ED-A38E-44BE-BFBA-BA6B5DBDFC42}"/>
              </a:ext>
            </a:extLst>
          </p:cNvPr>
          <p:cNvGrpSpPr/>
          <p:nvPr/>
        </p:nvGrpSpPr>
        <p:grpSpPr>
          <a:xfrm>
            <a:off x="37621525" y="11914989"/>
            <a:ext cx="2449283" cy="2451991"/>
            <a:chOff x="8137352" y="1733550"/>
            <a:chExt cx="557068" cy="557684"/>
          </a:xfrm>
        </p:grpSpPr>
        <p:sp>
          <p:nvSpPr>
            <p:cNvPr id="55" name="Oval 54">
              <a:extLst>
                <a:ext uri="{FF2B5EF4-FFF2-40B4-BE49-F238E27FC236}">
                  <a16:creationId xmlns:a16="http://schemas.microsoft.com/office/drawing/2014/main" id="{1374D6AA-296D-4CC5-AB83-C9B54F03BF42}"/>
                </a:ext>
              </a:extLst>
            </p:cNvPr>
            <p:cNvSpPr/>
            <p:nvPr/>
          </p:nvSpPr>
          <p:spPr bwMode="auto">
            <a:xfrm>
              <a:off x="8137352" y="1733550"/>
              <a:ext cx="557068" cy="557684"/>
            </a:xfrm>
            <a:prstGeom prst="ellipse">
              <a:avLst/>
            </a:pr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0" tIns="0" rIns="0" bIns="0" numCol="1" rtlCol="0" anchor="ctr" anchorCtr="0" compatLnSpc="1">
              <a:prstTxWarp prst="textNoShape">
                <a:avLst/>
              </a:prstTxWarp>
            </a:bodyPr>
            <a:lstStyle/>
            <a:p>
              <a:pPr algn="ctr"/>
              <a:endParaRPr lang="en-US" sz="1100" b="1" dirty="0">
                <a:solidFill>
                  <a:schemeClr val="bg1"/>
                </a:solidFill>
              </a:endParaRPr>
            </a:p>
          </p:txBody>
        </p:sp>
        <p:sp>
          <p:nvSpPr>
            <p:cNvPr id="57" name="Oval 56">
              <a:extLst>
                <a:ext uri="{FF2B5EF4-FFF2-40B4-BE49-F238E27FC236}">
                  <a16:creationId xmlns:a16="http://schemas.microsoft.com/office/drawing/2014/main" id="{0BDAB1BF-EF12-4583-861E-DDAC09CE44F7}"/>
                </a:ext>
              </a:extLst>
            </p:cNvPr>
            <p:cNvSpPr/>
            <p:nvPr/>
          </p:nvSpPr>
          <p:spPr bwMode="auto">
            <a:xfrm>
              <a:off x="8179559" y="1775804"/>
              <a:ext cx="472654" cy="473176"/>
            </a:xfrm>
            <a:prstGeom prst="ellipse">
              <a:avLst/>
            </a:prstGeom>
            <a:solidFill>
              <a:schemeClr val="accent6"/>
            </a:solidFill>
            <a:ln w="9525">
              <a:noFill/>
              <a:round/>
              <a:headEnd/>
              <a:tailEnd/>
            </a:ln>
          </p:spPr>
          <p:txBody>
            <a:bodyPr vert="horz" wrap="square" lIns="0" tIns="0" rIns="0" bIns="0" numCol="1" rtlCol="0" anchor="ctr" anchorCtr="0" compatLnSpc="1">
              <a:prstTxWarp prst="textNoShape">
                <a:avLst/>
              </a:prstTxWarp>
            </a:bodyPr>
            <a:lstStyle/>
            <a:p>
              <a:pPr algn="ctr"/>
              <a:endParaRPr lang="en-US" sz="2000" b="1" dirty="0">
                <a:solidFill>
                  <a:schemeClr val="bg1"/>
                </a:solidFill>
              </a:endParaRPr>
            </a:p>
          </p:txBody>
        </p:sp>
      </p:grpSp>
      <p:sp>
        <p:nvSpPr>
          <p:cNvPr id="59" name="Rectangle 58">
            <a:extLst>
              <a:ext uri="{FF2B5EF4-FFF2-40B4-BE49-F238E27FC236}">
                <a16:creationId xmlns:a16="http://schemas.microsoft.com/office/drawing/2014/main" id="{ED0EE064-017F-4940-B299-5CE6772E5A58}"/>
              </a:ext>
            </a:extLst>
          </p:cNvPr>
          <p:cNvSpPr/>
          <p:nvPr/>
        </p:nvSpPr>
        <p:spPr>
          <a:xfrm>
            <a:off x="2681297" y="15660404"/>
            <a:ext cx="4727474" cy="2766206"/>
          </a:xfrm>
          <a:prstGeom prst="rect">
            <a:avLst/>
          </a:prstGeom>
        </p:spPr>
        <p:txBody>
          <a:bodyPr wrap="square" lIns="0" tIns="0" rIns="0" bIns="0" anchor="ctr">
            <a:spAutoFit/>
          </a:bodyPr>
          <a:lstStyle/>
          <a:p>
            <a:pPr algn="ctr">
              <a:lnSpc>
                <a:spcPct val="120000"/>
              </a:lnSpc>
            </a:pPr>
            <a:r>
              <a:rPr lang="en-US" sz="4000" b="1" dirty="0">
                <a:solidFill>
                  <a:schemeClr val="accent1"/>
                </a:solidFill>
                <a:latin typeface="Segoe UI" panose="020B0502040204020203" pitchFamily="34" charset="0"/>
                <a:cs typeface="Segoe UI" panose="020B0502040204020203" pitchFamily="34" charset="0"/>
              </a:rPr>
              <a:t>March 23, 2020</a:t>
            </a:r>
          </a:p>
          <a:p>
            <a:pPr algn="ctr">
              <a:lnSpc>
                <a:spcPct val="120000"/>
              </a:lnSpc>
            </a:pPr>
            <a:r>
              <a:rPr lang="en-US" sz="2800" dirty="0">
                <a:solidFill>
                  <a:schemeClr val="tx1">
                    <a:lumMod val="75000"/>
                    <a:lumOff val="25000"/>
                  </a:schemeClr>
                </a:solidFill>
                <a:latin typeface="Segoe UI" panose="020B0502040204020203" pitchFamily="34" charset="0"/>
                <a:cs typeface="Segoe UI" panose="020B0502040204020203" pitchFamily="34" charset="0"/>
              </a:rPr>
              <a:t>Senior Associate Dean for Clinical Public Health called upon librarians to assist with a COVID-19 related project.</a:t>
            </a:r>
          </a:p>
        </p:txBody>
      </p:sp>
      <p:sp>
        <p:nvSpPr>
          <p:cNvPr id="61" name="Rectangle 60">
            <a:extLst>
              <a:ext uri="{FF2B5EF4-FFF2-40B4-BE49-F238E27FC236}">
                <a16:creationId xmlns:a16="http://schemas.microsoft.com/office/drawing/2014/main" id="{35E874E3-2E18-456A-8772-0A4D4EE1A384}"/>
              </a:ext>
            </a:extLst>
          </p:cNvPr>
          <p:cNvSpPr/>
          <p:nvPr/>
        </p:nvSpPr>
        <p:spPr>
          <a:xfrm>
            <a:off x="35773356" y="19829947"/>
            <a:ext cx="6145620" cy="1732077"/>
          </a:xfrm>
          <a:prstGeom prst="rect">
            <a:avLst/>
          </a:prstGeom>
        </p:spPr>
        <p:txBody>
          <a:bodyPr wrap="square" lIns="0" tIns="0" rIns="0" bIns="0" anchor="ctr">
            <a:spAutoFit/>
          </a:bodyPr>
          <a:lstStyle/>
          <a:p>
            <a:pPr algn="ctr">
              <a:lnSpc>
                <a:spcPct val="120000"/>
              </a:lnSpc>
            </a:pPr>
            <a:r>
              <a:rPr lang="en-US" sz="4000" b="1" dirty="0">
                <a:solidFill>
                  <a:schemeClr val="accent6"/>
                </a:solidFill>
                <a:latin typeface="Segoe UI" panose="020B0502040204020203" pitchFamily="34" charset="0"/>
                <a:cs typeface="Segoe UI" panose="020B0502040204020203" pitchFamily="34" charset="0"/>
              </a:rPr>
              <a:t>July 27, 2020</a:t>
            </a:r>
          </a:p>
          <a:p>
            <a:pPr algn="ctr">
              <a:lnSpc>
                <a:spcPct val="120000"/>
              </a:lnSpc>
            </a:pPr>
            <a:r>
              <a:rPr lang="en-US" sz="2800" dirty="0">
                <a:solidFill>
                  <a:schemeClr val="tx1">
                    <a:lumMod val="75000"/>
                    <a:lumOff val="25000"/>
                  </a:schemeClr>
                </a:solidFill>
                <a:latin typeface="Segoe UI" panose="020B0502040204020203" pitchFamily="34" charset="0"/>
                <a:cs typeface="Segoe UI" panose="020B0502040204020203" pitchFamily="34" charset="0"/>
              </a:rPr>
              <a:t>The first monthly Intelligence Report was produced and distributed.</a:t>
            </a:r>
          </a:p>
        </p:txBody>
      </p:sp>
      <p:sp>
        <p:nvSpPr>
          <p:cNvPr id="65" name="Rectangle 64">
            <a:extLst>
              <a:ext uri="{FF2B5EF4-FFF2-40B4-BE49-F238E27FC236}">
                <a16:creationId xmlns:a16="http://schemas.microsoft.com/office/drawing/2014/main" id="{42A5EBDB-EC9A-410F-AB11-7871A0755F87}"/>
              </a:ext>
            </a:extLst>
          </p:cNvPr>
          <p:cNvSpPr/>
          <p:nvPr/>
        </p:nvSpPr>
        <p:spPr>
          <a:xfrm>
            <a:off x="30852305" y="22683019"/>
            <a:ext cx="9842030" cy="2289858"/>
          </a:xfrm>
          <a:prstGeom prst="rect">
            <a:avLst/>
          </a:prstGeom>
        </p:spPr>
        <p:txBody>
          <a:bodyPr wrap="square" lIns="0" tIns="0" rIns="0" bIns="0" anchor="ctr">
            <a:spAutoFit/>
          </a:bodyPr>
          <a:lstStyle/>
          <a:p>
            <a:pPr algn="ctr">
              <a:lnSpc>
                <a:spcPct val="120000"/>
              </a:lnSpc>
            </a:pPr>
            <a:r>
              <a:rPr lang="en-US" sz="4000" b="1" dirty="0">
                <a:solidFill>
                  <a:schemeClr val="accent5"/>
                </a:solidFill>
                <a:latin typeface="Segoe UI" panose="020B0502040204020203" pitchFamily="34" charset="0"/>
                <a:cs typeface="Segoe UI" panose="020B0502040204020203" pitchFamily="34" charset="0"/>
              </a:rPr>
              <a:t>July 6, 2020</a:t>
            </a:r>
          </a:p>
          <a:p>
            <a:pPr algn="ctr">
              <a:lnSpc>
                <a:spcPct val="120000"/>
              </a:lnSpc>
            </a:pPr>
            <a:r>
              <a:rPr lang="en-US" sz="2800" dirty="0">
                <a:solidFill>
                  <a:schemeClr val="tx1">
                    <a:lumMod val="75000"/>
                    <a:lumOff val="25000"/>
                  </a:schemeClr>
                </a:solidFill>
                <a:latin typeface="Segoe UI" panose="020B0502040204020203" pitchFamily="34" charset="0"/>
                <a:cs typeface="Segoe UI" panose="020B0502040204020203" pitchFamily="34" charset="0"/>
              </a:rPr>
              <a:t>Expert Faculty would no longer be reminded on a twice weekly basis to submit resources for the report. Only the smaller, core intelligence team would be emailed.</a:t>
            </a:r>
          </a:p>
        </p:txBody>
      </p:sp>
      <p:sp>
        <p:nvSpPr>
          <p:cNvPr id="66" name="Rectangle 65">
            <a:extLst>
              <a:ext uri="{FF2B5EF4-FFF2-40B4-BE49-F238E27FC236}">
                <a16:creationId xmlns:a16="http://schemas.microsoft.com/office/drawing/2014/main" id="{FC24E144-4A1C-42E3-B091-720470F2ABB0}"/>
              </a:ext>
            </a:extLst>
          </p:cNvPr>
          <p:cNvSpPr/>
          <p:nvPr/>
        </p:nvSpPr>
        <p:spPr>
          <a:xfrm>
            <a:off x="29812350" y="15720489"/>
            <a:ext cx="5776282" cy="2289858"/>
          </a:xfrm>
          <a:prstGeom prst="rect">
            <a:avLst/>
          </a:prstGeom>
        </p:spPr>
        <p:txBody>
          <a:bodyPr wrap="square" lIns="0" tIns="0" rIns="0" bIns="0" anchor="ctr">
            <a:spAutoFit/>
          </a:bodyPr>
          <a:lstStyle/>
          <a:p>
            <a:pPr algn="ctr">
              <a:lnSpc>
                <a:spcPct val="120000"/>
              </a:lnSpc>
            </a:pPr>
            <a:r>
              <a:rPr lang="en-US" sz="4000" b="1" dirty="0">
                <a:solidFill>
                  <a:schemeClr val="accent4"/>
                </a:solidFill>
                <a:latin typeface="Segoe UI" panose="020B0502040204020203" pitchFamily="34" charset="0"/>
                <a:cs typeface="Segoe UI" panose="020B0502040204020203" pitchFamily="34" charset="0"/>
              </a:rPr>
              <a:t>June 8, 2020</a:t>
            </a:r>
          </a:p>
          <a:p>
            <a:pPr algn="ctr">
              <a:lnSpc>
                <a:spcPct val="120000"/>
              </a:lnSpc>
            </a:pPr>
            <a:r>
              <a:rPr lang="en-US" sz="2800" dirty="0">
                <a:solidFill>
                  <a:schemeClr val="tx1">
                    <a:lumMod val="75000"/>
                    <a:lumOff val="25000"/>
                  </a:schemeClr>
                </a:solidFill>
                <a:latin typeface="Segoe UI" panose="020B0502040204020203" pitchFamily="34" charset="0"/>
                <a:cs typeface="Segoe UI" panose="020B0502040204020203" pitchFamily="34" charset="0"/>
              </a:rPr>
              <a:t>A greatly condensed, more streamlined version of the Intelligence Report was created.</a:t>
            </a:r>
          </a:p>
        </p:txBody>
      </p:sp>
      <p:cxnSp>
        <p:nvCxnSpPr>
          <p:cNvPr id="67" name="Straight Connector 66">
            <a:extLst>
              <a:ext uri="{FF2B5EF4-FFF2-40B4-BE49-F238E27FC236}">
                <a16:creationId xmlns:a16="http://schemas.microsoft.com/office/drawing/2014/main" id="{EF764977-9740-4757-B703-F65DF517B6EB}"/>
              </a:ext>
            </a:extLst>
          </p:cNvPr>
          <p:cNvCxnSpPr>
            <a:cxnSpLocks/>
            <a:endCxn id="68" idx="0"/>
          </p:cNvCxnSpPr>
          <p:nvPr/>
        </p:nvCxnSpPr>
        <p:spPr>
          <a:xfrm>
            <a:off x="29627663" y="14514109"/>
            <a:ext cx="0" cy="529548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8" name="Rectangle 67">
            <a:extLst>
              <a:ext uri="{FF2B5EF4-FFF2-40B4-BE49-F238E27FC236}">
                <a16:creationId xmlns:a16="http://schemas.microsoft.com/office/drawing/2014/main" id="{F1008381-CCB5-4DF1-A9A9-5CD49A9E4713}"/>
              </a:ext>
            </a:extLst>
          </p:cNvPr>
          <p:cNvSpPr/>
          <p:nvPr/>
        </p:nvSpPr>
        <p:spPr>
          <a:xfrm>
            <a:off x="26610821" y="19809589"/>
            <a:ext cx="6033684" cy="1772793"/>
          </a:xfrm>
          <a:prstGeom prst="rect">
            <a:avLst/>
          </a:prstGeom>
        </p:spPr>
        <p:txBody>
          <a:bodyPr wrap="square" lIns="0" tIns="0" rIns="0" bIns="0" anchor="ctr">
            <a:spAutoFit/>
          </a:bodyPr>
          <a:lstStyle/>
          <a:p>
            <a:pPr algn="ctr">
              <a:lnSpc>
                <a:spcPct val="120000"/>
              </a:lnSpc>
            </a:pPr>
            <a:r>
              <a:rPr lang="en-US" sz="4000" b="1" dirty="0">
                <a:solidFill>
                  <a:schemeClr val="accent3"/>
                </a:solidFill>
                <a:latin typeface="Segoe UI" panose="020B0502040204020203" pitchFamily="34" charset="0"/>
                <a:cs typeface="Segoe UI" panose="020B0502040204020203" pitchFamily="34" charset="0"/>
              </a:rPr>
              <a:t>April 13, 2020</a:t>
            </a:r>
          </a:p>
          <a:p>
            <a:pPr algn="ctr">
              <a:lnSpc>
                <a:spcPct val="120000"/>
              </a:lnSpc>
            </a:pPr>
            <a:r>
              <a:rPr lang="en-US" sz="2800" dirty="0">
                <a:solidFill>
                  <a:schemeClr val="tx1">
                    <a:lumMod val="75000"/>
                    <a:lumOff val="25000"/>
                  </a:schemeClr>
                </a:solidFill>
                <a:latin typeface="Segoe UI" panose="020B0502040204020203" pitchFamily="34" charset="0"/>
                <a:cs typeface="Segoe UI" panose="020B0502040204020203" pitchFamily="34" charset="0"/>
              </a:rPr>
              <a:t>Daily work moved to a twice-weekly email and weekly Intelligence Report.</a:t>
            </a:r>
          </a:p>
        </p:txBody>
      </p:sp>
      <p:sp>
        <p:nvSpPr>
          <p:cNvPr id="69" name="Rectangle 68">
            <a:extLst>
              <a:ext uri="{FF2B5EF4-FFF2-40B4-BE49-F238E27FC236}">
                <a16:creationId xmlns:a16="http://schemas.microsoft.com/office/drawing/2014/main" id="{4EE74426-E395-4E5E-ABBE-0FE690D3A813}"/>
              </a:ext>
            </a:extLst>
          </p:cNvPr>
          <p:cNvSpPr/>
          <p:nvPr/>
        </p:nvSpPr>
        <p:spPr>
          <a:xfrm>
            <a:off x="22497615" y="22506037"/>
            <a:ext cx="8114438" cy="2224254"/>
          </a:xfrm>
          <a:prstGeom prst="rect">
            <a:avLst/>
          </a:prstGeom>
        </p:spPr>
        <p:txBody>
          <a:bodyPr wrap="square" lIns="0" tIns="365760" rIns="0" bIns="0" anchor="ctr">
            <a:noAutofit/>
          </a:bodyPr>
          <a:lstStyle/>
          <a:p>
            <a:pPr algn="ctr">
              <a:lnSpc>
                <a:spcPct val="120000"/>
              </a:lnSpc>
            </a:pPr>
            <a:r>
              <a:rPr lang="en-US" sz="4000" b="1" dirty="0">
                <a:solidFill>
                  <a:schemeClr val="accent2"/>
                </a:solidFill>
                <a:latin typeface="Segoe UI" panose="020B0502040204020203" pitchFamily="34" charset="0"/>
                <a:cs typeface="Segoe UI" panose="020B0502040204020203" pitchFamily="34" charset="0"/>
              </a:rPr>
              <a:t>April 10, 2020</a:t>
            </a:r>
          </a:p>
          <a:p>
            <a:pPr algn="ctr">
              <a:lnSpc>
                <a:spcPct val="120000"/>
              </a:lnSpc>
            </a:pPr>
            <a:r>
              <a:rPr lang="en-US" sz="2800" dirty="0">
                <a:solidFill>
                  <a:schemeClr val="tx1">
                    <a:lumMod val="75000"/>
                    <a:lumOff val="25000"/>
                  </a:schemeClr>
                </a:solidFill>
                <a:latin typeface="Segoe UI" panose="020B0502040204020203" pitchFamily="34" charset="0"/>
                <a:cs typeface="Segoe UI" panose="020B0502040204020203" pitchFamily="34" charset="0"/>
              </a:rPr>
              <a:t>Established a rotation schedule of librarian/clinician pairs to produce the new weekly Intelligence Report.</a:t>
            </a:r>
          </a:p>
        </p:txBody>
      </p:sp>
      <p:sp>
        <p:nvSpPr>
          <p:cNvPr id="70" name="Rectangle 69">
            <a:extLst>
              <a:ext uri="{FF2B5EF4-FFF2-40B4-BE49-F238E27FC236}">
                <a16:creationId xmlns:a16="http://schemas.microsoft.com/office/drawing/2014/main" id="{54B3FC78-EE77-401A-BA59-C28109DCBCAA}"/>
              </a:ext>
            </a:extLst>
          </p:cNvPr>
          <p:cNvSpPr/>
          <p:nvPr/>
        </p:nvSpPr>
        <p:spPr>
          <a:xfrm>
            <a:off x="20647698" y="15706097"/>
            <a:ext cx="5668614" cy="3276025"/>
          </a:xfrm>
          <a:prstGeom prst="rect">
            <a:avLst/>
          </a:prstGeom>
        </p:spPr>
        <p:txBody>
          <a:bodyPr wrap="square" lIns="0" tIns="0" rIns="0" bIns="0" anchor="ctr">
            <a:spAutoFit/>
          </a:bodyPr>
          <a:lstStyle/>
          <a:p>
            <a:pPr algn="ctr">
              <a:lnSpc>
                <a:spcPct val="120000"/>
              </a:lnSpc>
            </a:pPr>
            <a:r>
              <a:rPr lang="en-US" sz="4000" b="1" dirty="0">
                <a:solidFill>
                  <a:schemeClr val="accent1"/>
                </a:solidFill>
                <a:latin typeface="Segoe UI" panose="020B0502040204020203" pitchFamily="34" charset="0"/>
                <a:cs typeface="Segoe UI" panose="020B0502040204020203" pitchFamily="34" charset="0"/>
              </a:rPr>
              <a:t>April 2, 2020</a:t>
            </a:r>
          </a:p>
          <a:p>
            <a:pPr algn="ctr">
              <a:lnSpc>
                <a:spcPct val="120000"/>
              </a:lnSpc>
            </a:pPr>
            <a:r>
              <a:rPr lang="en-US" sz="2800" dirty="0">
                <a:solidFill>
                  <a:schemeClr val="tx1">
                    <a:lumMod val="75000"/>
                    <a:lumOff val="25000"/>
                  </a:schemeClr>
                </a:solidFill>
                <a:latin typeface="Segoe UI" panose="020B0502040204020203" pitchFamily="34" charset="0"/>
                <a:cs typeface="Segoe UI" panose="020B0502040204020203" pitchFamily="34" charset="0"/>
              </a:rPr>
              <a:t>At a COVID-19 Town Hall meeting, the Dean of the School of Medicine and Health Sciences mentioned the good work being done by the Intelligence Report team.</a:t>
            </a:r>
          </a:p>
        </p:txBody>
      </p:sp>
      <p:sp>
        <p:nvSpPr>
          <p:cNvPr id="72" name="Rectangle 71">
            <a:extLst>
              <a:ext uri="{FF2B5EF4-FFF2-40B4-BE49-F238E27FC236}">
                <a16:creationId xmlns:a16="http://schemas.microsoft.com/office/drawing/2014/main" id="{7B653EA3-0F86-45CA-B1C5-9572EDE1E863}"/>
              </a:ext>
            </a:extLst>
          </p:cNvPr>
          <p:cNvSpPr/>
          <p:nvPr/>
        </p:nvSpPr>
        <p:spPr>
          <a:xfrm>
            <a:off x="18045441" y="19783780"/>
            <a:ext cx="4727472" cy="1772793"/>
          </a:xfrm>
          <a:prstGeom prst="rect">
            <a:avLst/>
          </a:prstGeom>
        </p:spPr>
        <p:txBody>
          <a:bodyPr wrap="square" lIns="0" tIns="0" rIns="0" bIns="0" anchor="ctr">
            <a:spAutoFit/>
          </a:bodyPr>
          <a:lstStyle/>
          <a:p>
            <a:pPr algn="ctr">
              <a:lnSpc>
                <a:spcPct val="120000"/>
              </a:lnSpc>
            </a:pPr>
            <a:r>
              <a:rPr lang="en-US" sz="4000" b="1" dirty="0">
                <a:solidFill>
                  <a:schemeClr val="accent6"/>
                </a:solidFill>
                <a:latin typeface="Segoe UI" panose="020B0502040204020203" pitchFamily="34" charset="0"/>
                <a:cs typeface="Segoe UI" panose="020B0502040204020203" pitchFamily="34" charset="0"/>
              </a:rPr>
              <a:t>April 1, 2020</a:t>
            </a:r>
          </a:p>
          <a:p>
            <a:pPr algn="ctr">
              <a:lnSpc>
                <a:spcPct val="120000"/>
              </a:lnSpc>
            </a:pPr>
            <a:r>
              <a:rPr lang="en-US" sz="2800" dirty="0">
                <a:solidFill>
                  <a:schemeClr val="tx1">
                    <a:lumMod val="75000"/>
                    <a:lumOff val="25000"/>
                  </a:schemeClr>
                </a:solidFill>
                <a:latin typeface="Segoe UI" panose="020B0502040204020203" pitchFamily="34" charset="0"/>
                <a:cs typeface="Segoe UI" panose="020B0502040204020203" pitchFamily="34" charset="0"/>
              </a:rPr>
              <a:t>Moved from daily team phone calls to ad hoc calls. </a:t>
            </a:r>
          </a:p>
        </p:txBody>
      </p:sp>
      <p:sp>
        <p:nvSpPr>
          <p:cNvPr id="73" name="Rectangle 72">
            <a:extLst>
              <a:ext uri="{FF2B5EF4-FFF2-40B4-BE49-F238E27FC236}">
                <a16:creationId xmlns:a16="http://schemas.microsoft.com/office/drawing/2014/main" id="{1E48C0B9-7427-4E0F-8136-C7BDE6E7080C}"/>
              </a:ext>
            </a:extLst>
          </p:cNvPr>
          <p:cNvSpPr/>
          <p:nvPr/>
        </p:nvSpPr>
        <p:spPr>
          <a:xfrm>
            <a:off x="14025001" y="22683019"/>
            <a:ext cx="6622694" cy="1732077"/>
          </a:xfrm>
          <a:prstGeom prst="rect">
            <a:avLst/>
          </a:prstGeom>
        </p:spPr>
        <p:txBody>
          <a:bodyPr wrap="square" lIns="0" tIns="0" rIns="0" bIns="0" anchor="ctr">
            <a:spAutoFit/>
          </a:bodyPr>
          <a:lstStyle/>
          <a:p>
            <a:pPr algn="ctr">
              <a:lnSpc>
                <a:spcPct val="120000"/>
              </a:lnSpc>
            </a:pPr>
            <a:r>
              <a:rPr lang="en-US" sz="4000" b="1" dirty="0">
                <a:solidFill>
                  <a:schemeClr val="accent5"/>
                </a:solidFill>
                <a:latin typeface="Segoe UI" panose="020B0502040204020203" pitchFamily="34" charset="0"/>
                <a:cs typeface="Segoe UI" panose="020B0502040204020203" pitchFamily="34" charset="0"/>
              </a:rPr>
              <a:t>March 31, 2020</a:t>
            </a:r>
          </a:p>
          <a:p>
            <a:pPr algn="ctr">
              <a:lnSpc>
                <a:spcPct val="120000"/>
              </a:lnSpc>
            </a:pPr>
            <a:r>
              <a:rPr lang="en-US" sz="2800" dirty="0">
                <a:solidFill>
                  <a:schemeClr val="tx1">
                    <a:lumMod val="75000"/>
                    <a:lumOff val="25000"/>
                  </a:schemeClr>
                </a:solidFill>
                <a:latin typeface="Segoe UI" panose="020B0502040204020203" pitchFamily="34" charset="0"/>
                <a:cs typeface="Segoe UI" panose="020B0502040204020203" pitchFamily="34" charset="0"/>
              </a:rPr>
              <a:t>The first official Intelligence Report was compiled and shared with leadership.</a:t>
            </a:r>
          </a:p>
        </p:txBody>
      </p:sp>
      <p:sp>
        <p:nvSpPr>
          <p:cNvPr id="74" name="Rectangle 73">
            <a:extLst>
              <a:ext uri="{FF2B5EF4-FFF2-40B4-BE49-F238E27FC236}">
                <a16:creationId xmlns:a16="http://schemas.microsoft.com/office/drawing/2014/main" id="{72F18E92-5DC0-4DFA-BA97-5B650131C525}"/>
              </a:ext>
            </a:extLst>
          </p:cNvPr>
          <p:cNvSpPr/>
          <p:nvPr/>
        </p:nvSpPr>
        <p:spPr>
          <a:xfrm>
            <a:off x="11899787" y="15725473"/>
            <a:ext cx="4727466" cy="2249142"/>
          </a:xfrm>
          <a:prstGeom prst="rect">
            <a:avLst/>
          </a:prstGeom>
        </p:spPr>
        <p:txBody>
          <a:bodyPr wrap="square" lIns="0" tIns="0" rIns="0" bIns="0" anchor="ctr">
            <a:spAutoFit/>
          </a:bodyPr>
          <a:lstStyle/>
          <a:p>
            <a:pPr algn="ctr">
              <a:lnSpc>
                <a:spcPct val="120000"/>
              </a:lnSpc>
            </a:pPr>
            <a:r>
              <a:rPr lang="en-US" sz="4000" b="1" dirty="0">
                <a:solidFill>
                  <a:schemeClr val="accent4"/>
                </a:solidFill>
                <a:latin typeface="Segoe UI" panose="020B0502040204020203" pitchFamily="34" charset="0"/>
                <a:cs typeface="Segoe UI" panose="020B0502040204020203" pitchFamily="34" charset="0"/>
              </a:rPr>
              <a:t>March 28, 2020</a:t>
            </a:r>
          </a:p>
          <a:p>
            <a:pPr algn="ctr">
              <a:lnSpc>
                <a:spcPct val="120000"/>
              </a:lnSpc>
            </a:pPr>
            <a:r>
              <a:rPr lang="en-US" sz="2800" dirty="0">
                <a:solidFill>
                  <a:schemeClr val="tx1">
                    <a:lumMod val="75000"/>
                    <a:lumOff val="25000"/>
                  </a:schemeClr>
                </a:solidFill>
                <a:latin typeface="Segoe UI" panose="020B0502040204020203" pitchFamily="34" charset="0"/>
                <a:cs typeface="Segoe UI" panose="020B0502040204020203" pitchFamily="34" charset="0"/>
              </a:rPr>
              <a:t>Ran a test cycle of the system and produced a sample daily Intelligence Report.</a:t>
            </a:r>
          </a:p>
        </p:txBody>
      </p:sp>
      <p:sp>
        <p:nvSpPr>
          <p:cNvPr id="76" name="Rectangle 75">
            <a:extLst>
              <a:ext uri="{FF2B5EF4-FFF2-40B4-BE49-F238E27FC236}">
                <a16:creationId xmlns:a16="http://schemas.microsoft.com/office/drawing/2014/main" id="{E9C56D47-9A8F-4E19-A851-AD64F00A253E}"/>
              </a:ext>
            </a:extLst>
          </p:cNvPr>
          <p:cNvSpPr/>
          <p:nvPr/>
        </p:nvSpPr>
        <p:spPr>
          <a:xfrm>
            <a:off x="8794710" y="19829947"/>
            <a:ext cx="4811972" cy="1215013"/>
          </a:xfrm>
          <a:prstGeom prst="rect">
            <a:avLst/>
          </a:prstGeom>
        </p:spPr>
        <p:txBody>
          <a:bodyPr wrap="square" lIns="0" tIns="0" rIns="0" bIns="0" anchor="ctr">
            <a:spAutoFit/>
          </a:bodyPr>
          <a:lstStyle/>
          <a:p>
            <a:pPr algn="ctr">
              <a:lnSpc>
                <a:spcPct val="120000"/>
              </a:lnSpc>
            </a:pPr>
            <a:r>
              <a:rPr lang="en-US" sz="4000" b="1" dirty="0">
                <a:solidFill>
                  <a:schemeClr val="accent3"/>
                </a:solidFill>
                <a:latin typeface="Segoe UI" panose="020B0502040204020203" pitchFamily="34" charset="0"/>
                <a:cs typeface="Segoe UI" panose="020B0502040204020203" pitchFamily="34" charset="0"/>
              </a:rPr>
              <a:t>March 25, 2020</a:t>
            </a:r>
          </a:p>
          <a:p>
            <a:pPr algn="ctr">
              <a:lnSpc>
                <a:spcPct val="120000"/>
              </a:lnSpc>
            </a:pPr>
            <a:r>
              <a:rPr lang="en-US" sz="2800" dirty="0">
                <a:solidFill>
                  <a:schemeClr val="tx1">
                    <a:lumMod val="75000"/>
                    <a:lumOff val="25000"/>
                  </a:schemeClr>
                </a:solidFill>
                <a:latin typeface="Segoe UI" panose="020B0502040204020203" pitchFamily="34" charset="0"/>
                <a:cs typeface="Segoe UI" panose="020B0502040204020203" pitchFamily="34" charset="0"/>
              </a:rPr>
              <a:t>Testing of the Google form.</a:t>
            </a:r>
          </a:p>
        </p:txBody>
      </p:sp>
      <p:sp>
        <p:nvSpPr>
          <p:cNvPr id="81" name="Rectangle 80">
            <a:extLst>
              <a:ext uri="{FF2B5EF4-FFF2-40B4-BE49-F238E27FC236}">
                <a16:creationId xmlns:a16="http://schemas.microsoft.com/office/drawing/2014/main" id="{80F37852-784C-4292-8F6E-62E69D8E635C}"/>
              </a:ext>
            </a:extLst>
          </p:cNvPr>
          <p:cNvSpPr/>
          <p:nvPr/>
        </p:nvSpPr>
        <p:spPr>
          <a:xfrm>
            <a:off x="3820393" y="22662661"/>
            <a:ext cx="8594940" cy="1772793"/>
          </a:xfrm>
          <a:prstGeom prst="rect">
            <a:avLst/>
          </a:prstGeom>
        </p:spPr>
        <p:txBody>
          <a:bodyPr wrap="square" lIns="0" tIns="0" rIns="0" bIns="0" anchor="ctr">
            <a:spAutoFit/>
          </a:bodyPr>
          <a:lstStyle/>
          <a:p>
            <a:pPr algn="ctr">
              <a:lnSpc>
                <a:spcPct val="120000"/>
              </a:lnSpc>
            </a:pPr>
            <a:r>
              <a:rPr lang="en-US" sz="4000" b="1" dirty="0">
                <a:solidFill>
                  <a:schemeClr val="accent2"/>
                </a:solidFill>
                <a:latin typeface="Segoe UI" panose="020B0502040204020203" pitchFamily="34" charset="0"/>
                <a:cs typeface="Segoe UI" panose="020B0502040204020203" pitchFamily="34" charset="0"/>
              </a:rPr>
              <a:t>March 24, 2020</a:t>
            </a:r>
          </a:p>
          <a:p>
            <a:pPr algn="ctr">
              <a:lnSpc>
                <a:spcPct val="120000"/>
              </a:lnSpc>
            </a:pPr>
            <a:r>
              <a:rPr lang="en-US" sz="2800" dirty="0">
                <a:solidFill>
                  <a:schemeClr val="tx1">
                    <a:lumMod val="75000"/>
                    <a:lumOff val="25000"/>
                  </a:schemeClr>
                </a:solidFill>
                <a:latin typeface="Segoe UI" panose="020B0502040204020203" pitchFamily="34" charset="0"/>
                <a:cs typeface="Segoe UI" panose="020B0502040204020203" pitchFamily="34" charset="0"/>
              </a:rPr>
              <a:t>Google Form </a:t>
            </a:r>
            <a:r>
              <a:rPr lang="en-US" sz="2800">
                <a:solidFill>
                  <a:schemeClr val="tx1">
                    <a:lumMod val="75000"/>
                    <a:lumOff val="25000"/>
                  </a:schemeClr>
                </a:solidFill>
                <a:latin typeface="Segoe UI" panose="020B0502040204020203" pitchFamily="34" charset="0"/>
                <a:cs typeface="Segoe UI" panose="020B0502040204020203" pitchFamily="34" charset="0"/>
              </a:rPr>
              <a:t>(for </a:t>
            </a:r>
            <a:r>
              <a:rPr lang="en-US" sz="2800" dirty="0">
                <a:solidFill>
                  <a:schemeClr val="tx1">
                    <a:lumMod val="75000"/>
                    <a:lumOff val="25000"/>
                  </a:schemeClr>
                </a:solidFill>
                <a:latin typeface="Segoe UI" panose="020B0502040204020203" pitchFamily="34" charset="0"/>
                <a:cs typeface="Segoe UI" panose="020B0502040204020203" pitchFamily="34" charset="0"/>
              </a:rPr>
              <a:t>resource submissions) and Intelligence Report </a:t>
            </a:r>
            <a:r>
              <a:rPr lang="en-US" sz="2800" dirty="0" err="1">
                <a:solidFill>
                  <a:schemeClr val="tx1">
                    <a:lumMod val="75000"/>
                    <a:lumOff val="25000"/>
                  </a:schemeClr>
                </a:solidFill>
                <a:latin typeface="Segoe UI" panose="020B0502040204020203" pitchFamily="34" charset="0"/>
                <a:cs typeface="Segoe UI" panose="020B0502040204020203" pitchFamily="34" charset="0"/>
              </a:rPr>
              <a:t>LibGuide</a:t>
            </a:r>
            <a:r>
              <a:rPr lang="en-US" sz="2800" dirty="0">
                <a:solidFill>
                  <a:schemeClr val="tx1">
                    <a:lumMod val="75000"/>
                    <a:lumOff val="25000"/>
                  </a:schemeClr>
                </a:solidFill>
                <a:latin typeface="Segoe UI" panose="020B0502040204020203" pitchFamily="34" charset="0"/>
                <a:cs typeface="Segoe UI" panose="020B0502040204020203" pitchFamily="34" charset="0"/>
              </a:rPr>
              <a:t> were created.</a:t>
            </a:r>
          </a:p>
        </p:txBody>
      </p:sp>
      <p:pic>
        <p:nvPicPr>
          <p:cNvPr id="90" name="Picture 89">
            <a:extLst>
              <a:ext uri="{FF2B5EF4-FFF2-40B4-BE49-F238E27FC236}">
                <a16:creationId xmlns:a16="http://schemas.microsoft.com/office/drawing/2014/main" id="{4D0A4B4C-ED4E-4D92-8066-56395ECC3E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962" y="11884209"/>
            <a:ext cx="2482765" cy="2482765"/>
          </a:xfrm>
          <a:prstGeom prst="rect">
            <a:avLst/>
          </a:prstGeom>
        </p:spPr>
      </p:pic>
      <p:pic>
        <p:nvPicPr>
          <p:cNvPr id="100" name="Picture 99">
            <a:extLst>
              <a:ext uri="{FF2B5EF4-FFF2-40B4-BE49-F238E27FC236}">
                <a16:creationId xmlns:a16="http://schemas.microsoft.com/office/drawing/2014/main" id="{DA2BE62D-C70F-4BA1-8F54-43FC1E713E9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80061" y="11956250"/>
            <a:ext cx="2330886" cy="2330886"/>
          </a:xfrm>
          <a:prstGeom prst="rect">
            <a:avLst/>
          </a:prstGeom>
        </p:spPr>
      </p:pic>
      <p:pic>
        <p:nvPicPr>
          <p:cNvPr id="106" name="Picture 105">
            <a:extLst>
              <a:ext uri="{FF2B5EF4-FFF2-40B4-BE49-F238E27FC236}">
                <a16:creationId xmlns:a16="http://schemas.microsoft.com/office/drawing/2014/main" id="{E932BB83-37E3-4FE2-9BEA-C3F927AD226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440643" y="12078172"/>
            <a:ext cx="2080431" cy="2080431"/>
          </a:xfrm>
          <a:prstGeom prst="rect">
            <a:avLst/>
          </a:prstGeom>
        </p:spPr>
      </p:pic>
      <p:pic>
        <p:nvPicPr>
          <p:cNvPr id="110" name="Picture 109">
            <a:extLst>
              <a:ext uri="{FF2B5EF4-FFF2-40B4-BE49-F238E27FC236}">
                <a16:creationId xmlns:a16="http://schemas.microsoft.com/office/drawing/2014/main" id="{FB3DCE48-B66B-4837-BA8E-E59A886CC6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142286" y="11947818"/>
            <a:ext cx="2451991" cy="2451991"/>
          </a:xfrm>
          <a:prstGeom prst="rect">
            <a:avLst/>
          </a:prstGeom>
        </p:spPr>
      </p:pic>
      <p:pic>
        <p:nvPicPr>
          <p:cNvPr id="118" name="Picture 117">
            <a:extLst>
              <a:ext uri="{FF2B5EF4-FFF2-40B4-BE49-F238E27FC236}">
                <a16:creationId xmlns:a16="http://schemas.microsoft.com/office/drawing/2014/main" id="{07C83429-0EDE-487F-B49D-EAF6F188795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685751" y="12102220"/>
            <a:ext cx="2032333" cy="2032333"/>
          </a:xfrm>
          <a:prstGeom prst="rect">
            <a:avLst/>
          </a:prstGeom>
        </p:spPr>
      </p:pic>
      <p:pic>
        <p:nvPicPr>
          <p:cNvPr id="124" name="Picture 123">
            <a:extLst>
              <a:ext uri="{FF2B5EF4-FFF2-40B4-BE49-F238E27FC236}">
                <a16:creationId xmlns:a16="http://schemas.microsoft.com/office/drawing/2014/main" id="{4F530D15-F431-4A82-A301-A647E3320A5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724196" y="11944938"/>
            <a:ext cx="2243940" cy="2243940"/>
          </a:xfrm>
          <a:prstGeom prst="rect">
            <a:avLst/>
          </a:prstGeom>
        </p:spPr>
      </p:pic>
      <p:pic>
        <p:nvPicPr>
          <p:cNvPr id="130" name="Picture 129">
            <a:extLst>
              <a:ext uri="{FF2B5EF4-FFF2-40B4-BE49-F238E27FC236}">
                <a16:creationId xmlns:a16="http://schemas.microsoft.com/office/drawing/2014/main" id="{FE44EEE4-EB31-4C93-A6D3-927DCAD46AF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344102" y="11933931"/>
            <a:ext cx="2412387" cy="2412387"/>
          </a:xfrm>
          <a:prstGeom prst="rect">
            <a:avLst/>
          </a:prstGeom>
        </p:spPr>
      </p:pic>
      <p:pic>
        <p:nvPicPr>
          <p:cNvPr id="132" name="Picture 131">
            <a:extLst>
              <a:ext uri="{FF2B5EF4-FFF2-40B4-BE49-F238E27FC236}">
                <a16:creationId xmlns:a16="http://schemas.microsoft.com/office/drawing/2014/main" id="{7F728FD2-51A6-406D-84B6-430B8B00374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8643269" y="12157475"/>
            <a:ext cx="1968785" cy="1968785"/>
          </a:xfrm>
          <a:prstGeom prst="rect">
            <a:avLst/>
          </a:prstGeom>
        </p:spPr>
      </p:pic>
      <p:sp>
        <p:nvSpPr>
          <p:cNvPr id="137" name="Oval 136">
            <a:extLst>
              <a:ext uri="{FF2B5EF4-FFF2-40B4-BE49-F238E27FC236}">
                <a16:creationId xmlns:a16="http://schemas.microsoft.com/office/drawing/2014/main" id="{C8E6BFDA-7F8D-48C6-8286-975D848A1A58}"/>
              </a:ext>
            </a:extLst>
          </p:cNvPr>
          <p:cNvSpPr/>
          <p:nvPr/>
        </p:nvSpPr>
        <p:spPr>
          <a:xfrm>
            <a:off x="10899540" y="12276222"/>
            <a:ext cx="610425" cy="610425"/>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9" name="Picture 148">
            <a:extLst>
              <a:ext uri="{FF2B5EF4-FFF2-40B4-BE49-F238E27FC236}">
                <a16:creationId xmlns:a16="http://schemas.microsoft.com/office/drawing/2014/main" id="{229DF387-A2F3-46F0-87D2-F7421B1F7E8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804770" y="11843855"/>
            <a:ext cx="2532405" cy="2532405"/>
          </a:xfrm>
          <a:prstGeom prst="rect">
            <a:avLst/>
          </a:prstGeom>
        </p:spPr>
      </p:pic>
      <p:pic>
        <p:nvPicPr>
          <p:cNvPr id="151" name="Picture 150">
            <a:extLst>
              <a:ext uri="{FF2B5EF4-FFF2-40B4-BE49-F238E27FC236}">
                <a16:creationId xmlns:a16="http://schemas.microsoft.com/office/drawing/2014/main" id="{DC9514B9-B40A-4DBB-9FA7-6D1C6AE1423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3101819" y="11741685"/>
            <a:ext cx="2532405" cy="2532405"/>
          </a:xfrm>
          <a:prstGeom prst="rect">
            <a:avLst/>
          </a:prstGeom>
        </p:spPr>
      </p:pic>
      <p:pic>
        <p:nvPicPr>
          <p:cNvPr id="153" name="Picture 152">
            <a:extLst>
              <a:ext uri="{FF2B5EF4-FFF2-40B4-BE49-F238E27FC236}">
                <a16:creationId xmlns:a16="http://schemas.microsoft.com/office/drawing/2014/main" id="{D7EA6904-5667-4B35-811F-E1FE4099D63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018291" y="11935980"/>
            <a:ext cx="2364811" cy="2364811"/>
          </a:xfrm>
          <a:prstGeom prst="rect">
            <a:avLst/>
          </a:prstGeom>
        </p:spPr>
      </p:pic>
      <p:pic>
        <p:nvPicPr>
          <p:cNvPr id="155" name="Picture 154">
            <a:extLst>
              <a:ext uri="{FF2B5EF4-FFF2-40B4-BE49-F238E27FC236}">
                <a16:creationId xmlns:a16="http://schemas.microsoft.com/office/drawing/2014/main" id="{5A46FA82-99D6-405C-AD7B-982CB1383CE6}"/>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4610107" y="11899177"/>
            <a:ext cx="2325092" cy="2325092"/>
          </a:xfrm>
          <a:prstGeom prst="rect">
            <a:avLst/>
          </a:prstGeom>
        </p:spPr>
      </p:pic>
      <p:cxnSp>
        <p:nvCxnSpPr>
          <p:cNvPr id="157" name="Straight Connector 156">
            <a:extLst>
              <a:ext uri="{FF2B5EF4-FFF2-40B4-BE49-F238E27FC236}">
                <a16:creationId xmlns:a16="http://schemas.microsoft.com/office/drawing/2014/main" id="{B4C2D69A-22A0-4021-A16D-D6A6216BD238}"/>
              </a:ext>
            </a:extLst>
          </p:cNvPr>
          <p:cNvCxnSpPr/>
          <p:nvPr/>
        </p:nvCxnSpPr>
        <p:spPr>
          <a:xfrm>
            <a:off x="937643" y="26077683"/>
            <a:ext cx="42015915" cy="0"/>
          </a:xfrm>
          <a:prstGeom prst="line">
            <a:avLst/>
          </a:prstGeom>
          <a:ln>
            <a:solidFill>
              <a:srgbClr val="003B5C"/>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C0634E4A-8EBB-42EC-A264-FD2D5EA215E4}"/>
              </a:ext>
            </a:extLst>
          </p:cNvPr>
          <p:cNvCxnSpPr>
            <a:cxnSpLocks/>
          </p:cNvCxnSpPr>
          <p:nvPr/>
        </p:nvCxnSpPr>
        <p:spPr>
          <a:xfrm>
            <a:off x="12047578" y="26077683"/>
            <a:ext cx="0" cy="6034536"/>
          </a:xfrm>
          <a:prstGeom prst="line">
            <a:avLst/>
          </a:prstGeom>
          <a:ln>
            <a:solidFill>
              <a:srgbClr val="003B5C"/>
            </a:solidFill>
          </a:ln>
        </p:spPr>
        <p:style>
          <a:lnRef idx="1">
            <a:schemeClr val="accent2"/>
          </a:lnRef>
          <a:fillRef idx="0">
            <a:schemeClr val="accent2"/>
          </a:fillRef>
          <a:effectRef idx="0">
            <a:schemeClr val="accent2"/>
          </a:effectRef>
          <a:fontRef idx="minor">
            <a:schemeClr val="tx1"/>
          </a:fontRef>
        </p:style>
      </p:cxnSp>
      <p:cxnSp>
        <p:nvCxnSpPr>
          <p:cNvPr id="194" name="Straight Connector 193">
            <a:extLst>
              <a:ext uri="{FF2B5EF4-FFF2-40B4-BE49-F238E27FC236}">
                <a16:creationId xmlns:a16="http://schemas.microsoft.com/office/drawing/2014/main" id="{05197555-9612-491C-95E4-FA7BB8D76667}"/>
              </a:ext>
            </a:extLst>
          </p:cNvPr>
          <p:cNvCxnSpPr>
            <a:cxnSpLocks/>
          </p:cNvCxnSpPr>
          <p:nvPr/>
        </p:nvCxnSpPr>
        <p:spPr>
          <a:xfrm>
            <a:off x="904875" y="26077683"/>
            <a:ext cx="0" cy="6034536"/>
          </a:xfrm>
          <a:prstGeom prst="line">
            <a:avLst/>
          </a:prstGeom>
          <a:ln>
            <a:solidFill>
              <a:srgbClr val="003B5C"/>
            </a:solidFill>
          </a:ln>
        </p:spPr>
        <p:style>
          <a:lnRef idx="1">
            <a:schemeClr val="accent2"/>
          </a:lnRef>
          <a:fillRef idx="0">
            <a:schemeClr val="accent2"/>
          </a:fillRef>
          <a:effectRef idx="0">
            <a:schemeClr val="accent2"/>
          </a:effectRef>
          <a:fontRef idx="minor">
            <a:schemeClr val="tx1"/>
          </a:fontRef>
        </p:style>
      </p:cxnSp>
      <p:cxnSp>
        <p:nvCxnSpPr>
          <p:cNvPr id="92" name="Straight Connector 91">
            <a:extLst>
              <a:ext uri="{FF2B5EF4-FFF2-40B4-BE49-F238E27FC236}">
                <a16:creationId xmlns:a16="http://schemas.microsoft.com/office/drawing/2014/main" id="{1465516E-A4A2-4267-B95A-476AA5837625}"/>
              </a:ext>
            </a:extLst>
          </p:cNvPr>
          <p:cNvCxnSpPr>
            <a:cxnSpLocks/>
          </p:cNvCxnSpPr>
          <p:nvPr/>
        </p:nvCxnSpPr>
        <p:spPr>
          <a:xfrm>
            <a:off x="26209708" y="26077683"/>
            <a:ext cx="0" cy="6034536"/>
          </a:xfrm>
          <a:prstGeom prst="line">
            <a:avLst/>
          </a:prstGeom>
          <a:ln>
            <a:solidFill>
              <a:srgbClr val="003B5C"/>
            </a:solidFill>
          </a:ln>
        </p:spPr>
        <p:style>
          <a:lnRef idx="1">
            <a:schemeClr val="accent2"/>
          </a:lnRef>
          <a:fillRef idx="0">
            <a:schemeClr val="accent2"/>
          </a:fillRef>
          <a:effectRef idx="0">
            <a:schemeClr val="accent2"/>
          </a:effectRef>
          <a:fontRef idx="minor">
            <a:schemeClr val="tx1"/>
          </a:fontRef>
        </p:style>
      </p:cxnSp>
      <p:cxnSp>
        <p:nvCxnSpPr>
          <p:cNvPr id="91" name="Straight Connector 90">
            <a:extLst>
              <a:ext uri="{FF2B5EF4-FFF2-40B4-BE49-F238E27FC236}">
                <a16:creationId xmlns:a16="http://schemas.microsoft.com/office/drawing/2014/main" id="{7440F704-56B0-4AA8-8F20-6E39984574AA}"/>
              </a:ext>
            </a:extLst>
          </p:cNvPr>
          <p:cNvCxnSpPr>
            <a:cxnSpLocks/>
          </p:cNvCxnSpPr>
          <p:nvPr/>
        </p:nvCxnSpPr>
        <p:spPr>
          <a:xfrm>
            <a:off x="954502" y="6454588"/>
            <a:ext cx="0" cy="4230378"/>
          </a:xfrm>
          <a:prstGeom prst="line">
            <a:avLst/>
          </a:prstGeom>
          <a:ln>
            <a:solidFill>
              <a:srgbClr val="003B5C"/>
            </a:solidFill>
          </a:ln>
        </p:spPr>
        <p:style>
          <a:lnRef idx="1">
            <a:schemeClr val="accent2"/>
          </a:lnRef>
          <a:fillRef idx="0">
            <a:schemeClr val="accent2"/>
          </a:fillRef>
          <a:effectRef idx="0">
            <a:schemeClr val="accent2"/>
          </a:effectRef>
          <a:fontRef idx="minor">
            <a:schemeClr val="tx1"/>
          </a:fontRef>
        </p:style>
      </p:cxnSp>
      <p:sp>
        <p:nvSpPr>
          <p:cNvPr id="95" name="Rectangle 94">
            <a:extLst>
              <a:ext uri="{FF2B5EF4-FFF2-40B4-BE49-F238E27FC236}">
                <a16:creationId xmlns:a16="http://schemas.microsoft.com/office/drawing/2014/main" id="{57BCDC89-A053-436A-8ECD-4DB50637D9B0}"/>
              </a:ext>
            </a:extLst>
          </p:cNvPr>
          <p:cNvSpPr/>
          <p:nvPr/>
        </p:nvSpPr>
        <p:spPr>
          <a:xfrm>
            <a:off x="3256071" y="15437976"/>
            <a:ext cx="3257129" cy="373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C7F59169-5446-4F66-89F6-EA684D5E6E0D}"/>
              </a:ext>
            </a:extLst>
          </p:cNvPr>
          <p:cNvSpPr/>
          <p:nvPr/>
        </p:nvSpPr>
        <p:spPr>
          <a:xfrm>
            <a:off x="12724535" y="15437976"/>
            <a:ext cx="3257129" cy="373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3FDF3205-B574-4B81-8C6D-52E355289BBC}"/>
              </a:ext>
            </a:extLst>
          </p:cNvPr>
          <p:cNvSpPr/>
          <p:nvPr/>
        </p:nvSpPr>
        <p:spPr>
          <a:xfrm>
            <a:off x="22016019" y="15437976"/>
            <a:ext cx="3257129" cy="373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3200DCA5-AA1E-47A7-A65B-C6735710AF99}"/>
              </a:ext>
            </a:extLst>
          </p:cNvPr>
          <p:cNvSpPr/>
          <p:nvPr/>
        </p:nvSpPr>
        <p:spPr>
          <a:xfrm>
            <a:off x="31130516" y="15437976"/>
            <a:ext cx="3257129" cy="373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2BE106C2-645C-43A6-BB75-49E417ECC890}"/>
              </a:ext>
            </a:extLst>
          </p:cNvPr>
          <p:cNvSpPr/>
          <p:nvPr/>
        </p:nvSpPr>
        <p:spPr>
          <a:xfrm>
            <a:off x="28003855" y="19538028"/>
            <a:ext cx="3257129" cy="373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AF2FEB2F-D019-4785-954A-BDB44DEE7575}"/>
              </a:ext>
            </a:extLst>
          </p:cNvPr>
          <p:cNvSpPr/>
          <p:nvPr/>
        </p:nvSpPr>
        <p:spPr>
          <a:xfrm>
            <a:off x="18771365" y="19538028"/>
            <a:ext cx="3257129" cy="373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9F4F4007-33D1-4F94-AEDF-C4342043988B}"/>
              </a:ext>
            </a:extLst>
          </p:cNvPr>
          <p:cNvSpPr/>
          <p:nvPr/>
        </p:nvSpPr>
        <p:spPr>
          <a:xfrm>
            <a:off x="9568373" y="19538028"/>
            <a:ext cx="3257129" cy="373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50DB071A-5F4C-437E-B180-95DF080C62FE}"/>
              </a:ext>
            </a:extLst>
          </p:cNvPr>
          <p:cNvSpPr/>
          <p:nvPr/>
        </p:nvSpPr>
        <p:spPr>
          <a:xfrm>
            <a:off x="6500706" y="22458210"/>
            <a:ext cx="3257129" cy="373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9A9C4324-911B-484D-BD9B-20E511FAB5B4}"/>
              </a:ext>
            </a:extLst>
          </p:cNvPr>
          <p:cNvSpPr/>
          <p:nvPr/>
        </p:nvSpPr>
        <p:spPr>
          <a:xfrm>
            <a:off x="15733196" y="22458210"/>
            <a:ext cx="3257129" cy="373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D41083D9-BF24-4F7E-835B-797391A86A22}"/>
              </a:ext>
            </a:extLst>
          </p:cNvPr>
          <p:cNvSpPr/>
          <p:nvPr/>
        </p:nvSpPr>
        <p:spPr>
          <a:xfrm>
            <a:off x="24936192" y="22458210"/>
            <a:ext cx="3257129" cy="373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E30B2BD9-FF23-4CBC-AA66-187EA5FC6EC4}"/>
              </a:ext>
            </a:extLst>
          </p:cNvPr>
          <p:cNvSpPr/>
          <p:nvPr/>
        </p:nvSpPr>
        <p:spPr>
          <a:xfrm>
            <a:off x="34168687" y="22458210"/>
            <a:ext cx="3257129" cy="373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664286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1085</TotalTime>
  <Words>748</Words>
  <Application>Microsoft Office PowerPoint</Application>
  <PresentationFormat>Custom</PresentationFormat>
  <Paragraphs>47</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Segoe UI</vt:lpstr>
      <vt:lpstr>Arial</vt:lpstr>
      <vt:lpstr>Segoe UI Semibold</vt:lpstr>
      <vt:lpstr>Calibri Light</vt:lpstr>
      <vt:lpstr>Calibri</vt:lpstr>
      <vt:lpstr>Office Theme</vt:lpstr>
      <vt:lpstr>PowerPoint Presentation</vt:lpstr>
    </vt:vector>
  </TitlesOfParts>
  <Company>SMHS @ GW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Joining a Large Academic Consortium: Benefits and Challenges for a Health Sciences Library JoLinda Thompson, MLS, AHIP; Laura Abate, MSLS; Ruth Bueter, MLS; Sara Hoover, MLIS Himmelfarb Health Sciences Library, The George Washington University</dc:title>
  <dc:creator>Thompson, Jo Linda</dc:creator>
  <cp:lastModifiedBy>Elaine Sullo</cp:lastModifiedBy>
  <cp:revision>205</cp:revision>
  <dcterms:created xsi:type="dcterms:W3CDTF">2019-08-26T18:42:01Z</dcterms:created>
  <dcterms:modified xsi:type="dcterms:W3CDTF">2020-10-20T12:41:08Z</dcterms:modified>
</cp:coreProperties>
</file>